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4"/>
  </p:sldMasterIdLst>
  <p:notesMasterIdLst>
    <p:notesMasterId r:id="rId37"/>
  </p:notesMasterIdLst>
  <p:handoutMasterIdLst>
    <p:handoutMasterId r:id="rId38"/>
  </p:handoutMasterIdLst>
  <p:sldIdLst>
    <p:sldId id="269" r:id="rId5"/>
    <p:sldId id="258" r:id="rId6"/>
    <p:sldId id="306" r:id="rId7"/>
    <p:sldId id="302" r:id="rId8"/>
    <p:sldId id="304" r:id="rId9"/>
    <p:sldId id="333" r:id="rId10"/>
    <p:sldId id="335" r:id="rId11"/>
    <p:sldId id="336" r:id="rId12"/>
    <p:sldId id="337" r:id="rId13"/>
    <p:sldId id="308" r:id="rId14"/>
    <p:sldId id="307" r:id="rId15"/>
    <p:sldId id="334" r:id="rId16"/>
    <p:sldId id="339" r:id="rId17"/>
    <p:sldId id="338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8" r:id="rId26"/>
    <p:sldId id="349" r:id="rId27"/>
    <p:sldId id="347" r:id="rId28"/>
    <p:sldId id="351" r:id="rId29"/>
    <p:sldId id="350" r:id="rId30"/>
    <p:sldId id="352" r:id="rId31"/>
    <p:sldId id="353" r:id="rId32"/>
    <p:sldId id="354" r:id="rId33"/>
    <p:sldId id="355" r:id="rId34"/>
    <p:sldId id="267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CA6DF-CBD6-F105-18CD-55C8B242A3CF}" v="78" dt="2023-05-24T06:29:07.782"/>
    <p1510:client id="{0E0F6697-8641-4FCA-787B-8336562BD7DE}" v="191" dt="2023-05-23T05:37:18.574"/>
    <p1510:client id="{1D1029A1-F1B0-D647-239F-A61598184B86}" v="64" dt="2023-05-25T02:34:01.755"/>
    <p1510:client id="{3EAF71FC-46ED-4628-4554-877FFA6F95A7}" v="217" dt="2023-05-23T08:21:08.767"/>
    <p1510:client id="{58748EC2-DC8D-4FA1-9CA1-BB5D2EC0F505}" v="143" dt="2023-05-23T17:23:15.351"/>
    <p1510:client id="{6F2E669D-A3D5-E3D3-111D-9A512B522DCC}" v="195" dt="2023-05-24T03:54:10.734"/>
    <p1510:client id="{9CDD5537-13E0-4776-168A-7FC808F39793}" v="220" dt="2023-05-25T08:34:45.071"/>
    <p1510:client id="{9F5B7E05-F195-99D2-1F2B-FD4120F44A22}" v="624" dt="2023-05-23T04:45:07.427"/>
    <p1510:client id="{C1FD836F-ED00-A7A8-648D-0DB0BB27C5CF}" v="1211" dt="2023-05-24T03:55:23.902"/>
    <p1510:client id="{C311D50F-2A83-5B2C-6554-98B6F4AF1619}" v="2241" dt="2023-05-23T09:51:09.083"/>
    <p1510:client id="{D8DA264F-3C1E-B44F-3711-711E79CDC7C1}" v="21" dt="2023-05-24T10:36:16.584"/>
    <p1510:client id="{DDBE79B6-74B6-FCE1-B0DC-24DFED6E09E9}" v="156" dt="2023-05-24T16:55:20.721"/>
    <p1510:client id="{E7878419-184D-4B3F-D849-355AC0E77857}" v="14" dt="2023-05-23T07:01:48.722"/>
    <p1510:client id="{F3CD23A9-58EB-AC33-B5DF-D3EE0C5F1232}" v="267" dt="2023-05-24T04:26:44.38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AEAB93-D1FE-4C91-9E54-6ADB032D445E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E8E3D3-8045-460B-81CB-F64D3FF18C2E}">
      <dgm:prSet/>
      <dgm:spPr/>
      <dgm:t>
        <a:bodyPr/>
        <a:lstStyle/>
        <a:p>
          <a:r>
            <a:rPr lang="vi-VN" dirty="0" err="1"/>
            <a:t>What</a:t>
          </a:r>
          <a:endParaRPr lang="en-US" dirty="0"/>
        </a:p>
      </dgm:t>
    </dgm:pt>
    <dgm:pt modelId="{4F9042A4-5BA8-4284-9194-A06339539129}" type="parTrans" cxnId="{67F630C3-4B87-4675-B616-579B0DED6940}">
      <dgm:prSet/>
      <dgm:spPr/>
      <dgm:t>
        <a:bodyPr/>
        <a:lstStyle/>
        <a:p>
          <a:endParaRPr lang="en-US"/>
        </a:p>
      </dgm:t>
    </dgm:pt>
    <dgm:pt modelId="{21396D07-6BF0-4FEE-9EB8-9909F4715ECB}" type="sibTrans" cxnId="{67F630C3-4B87-4675-B616-579B0DED6940}">
      <dgm:prSet/>
      <dgm:spPr/>
      <dgm:t>
        <a:bodyPr/>
        <a:lstStyle/>
        <a:p>
          <a:endParaRPr lang="en-US" dirty="0"/>
        </a:p>
      </dgm:t>
    </dgm:pt>
    <dgm:pt modelId="{2F63A123-61A4-495A-A972-9DA288947CF3}">
      <dgm:prSet/>
      <dgm:spPr/>
      <dgm:t>
        <a:bodyPr/>
        <a:lstStyle/>
        <a:p>
          <a:r>
            <a:rPr lang="vi-VN" dirty="0" err="1"/>
            <a:t>Why</a:t>
          </a:r>
          <a:endParaRPr lang="en-US" dirty="0"/>
        </a:p>
      </dgm:t>
    </dgm:pt>
    <dgm:pt modelId="{580A98BF-9A8C-4D2E-B7EF-22136D25D746}" type="parTrans" cxnId="{04381BE2-212E-4200-A9AC-2CCCAA980F7D}">
      <dgm:prSet/>
      <dgm:spPr/>
      <dgm:t>
        <a:bodyPr/>
        <a:lstStyle/>
        <a:p>
          <a:endParaRPr lang="en-US"/>
        </a:p>
      </dgm:t>
    </dgm:pt>
    <dgm:pt modelId="{8866A33A-CB48-4ED6-B430-7ADEEF55FE88}" type="sibTrans" cxnId="{04381BE2-212E-4200-A9AC-2CCCAA980F7D}">
      <dgm:prSet/>
      <dgm:spPr/>
      <dgm:t>
        <a:bodyPr/>
        <a:lstStyle/>
        <a:p>
          <a:endParaRPr lang="en-US"/>
        </a:p>
      </dgm:t>
    </dgm:pt>
    <dgm:pt modelId="{EE265AFF-5469-478E-8D08-AB65AB4B8A58}">
      <dgm:prSet/>
      <dgm:spPr/>
      <dgm:t>
        <a:bodyPr/>
        <a:lstStyle/>
        <a:p>
          <a:r>
            <a:rPr lang="vi-VN" dirty="0" err="1"/>
            <a:t>How</a:t>
          </a:r>
          <a:endParaRPr lang="en-US" dirty="0"/>
        </a:p>
      </dgm:t>
    </dgm:pt>
    <dgm:pt modelId="{6CB07BFF-8F8F-47E1-BEC4-479D3A19E83E}" type="parTrans" cxnId="{8307190B-818C-4C18-BE30-95591708284F}">
      <dgm:prSet/>
      <dgm:spPr/>
      <dgm:t>
        <a:bodyPr/>
        <a:lstStyle/>
        <a:p>
          <a:endParaRPr lang="en-US"/>
        </a:p>
      </dgm:t>
    </dgm:pt>
    <dgm:pt modelId="{84EA195D-7BC0-4A5F-94F4-425D300F8D46}" type="sibTrans" cxnId="{8307190B-818C-4C18-BE30-95591708284F}">
      <dgm:prSet/>
      <dgm:spPr/>
      <dgm:t>
        <a:bodyPr/>
        <a:lstStyle/>
        <a:p>
          <a:endParaRPr lang="en-US"/>
        </a:p>
      </dgm:t>
    </dgm:pt>
    <dgm:pt modelId="{E4DBB1D5-51AB-443C-956B-DA93EFFC94E3}" type="pres">
      <dgm:prSet presAssocID="{A8AEAB93-D1FE-4C91-9E54-6ADB032D445E}" presName="cycle" presStyleCnt="0">
        <dgm:presLayoutVars>
          <dgm:dir/>
          <dgm:resizeHandles val="exact"/>
        </dgm:presLayoutVars>
      </dgm:prSet>
      <dgm:spPr/>
    </dgm:pt>
    <dgm:pt modelId="{26FB9100-8BEB-4E62-AEF1-520067A1E5D8}" type="pres">
      <dgm:prSet presAssocID="{E7E8E3D3-8045-460B-81CB-F64D3FF18C2E}" presName="node" presStyleLbl="node1" presStyleIdx="0" presStyleCnt="3" custScaleX="70566" custScaleY="69877" custRadScaleRad="129548" custRadScaleInc="-6259">
        <dgm:presLayoutVars>
          <dgm:bulletEnabled val="1"/>
        </dgm:presLayoutVars>
      </dgm:prSet>
      <dgm:spPr/>
    </dgm:pt>
    <dgm:pt modelId="{DD79EFB6-E9B6-4280-A17C-905894499BBB}" type="pres">
      <dgm:prSet presAssocID="{21396D07-6BF0-4FEE-9EB8-9909F4715ECB}" presName="sibTrans" presStyleLbl="sibTrans2D1" presStyleIdx="0" presStyleCnt="3"/>
      <dgm:spPr/>
    </dgm:pt>
    <dgm:pt modelId="{1D651DDA-8C16-4225-92B7-A013103360F0}" type="pres">
      <dgm:prSet presAssocID="{21396D07-6BF0-4FEE-9EB8-9909F4715ECB}" presName="connectorText" presStyleLbl="sibTrans2D1" presStyleIdx="0" presStyleCnt="3"/>
      <dgm:spPr/>
    </dgm:pt>
    <dgm:pt modelId="{2B55B8AA-6614-4C82-88ED-3BAF90ADC5DD}" type="pres">
      <dgm:prSet presAssocID="{2F63A123-61A4-495A-A972-9DA288947CF3}" presName="node" presStyleLbl="node1" presStyleIdx="1" presStyleCnt="3" custScaleX="70566" custScaleY="69877" custRadScaleRad="236538" custRadScaleInc="-29839">
        <dgm:presLayoutVars>
          <dgm:bulletEnabled val="1"/>
        </dgm:presLayoutVars>
      </dgm:prSet>
      <dgm:spPr/>
    </dgm:pt>
    <dgm:pt modelId="{432B1B39-C8FB-4EF8-9081-88A7399A3184}" type="pres">
      <dgm:prSet presAssocID="{8866A33A-CB48-4ED6-B430-7ADEEF55FE88}" presName="sibTrans" presStyleLbl="sibTrans2D1" presStyleIdx="1" presStyleCnt="3"/>
      <dgm:spPr/>
    </dgm:pt>
    <dgm:pt modelId="{21AFC0A9-4CE7-4A4C-9C52-9C75FF15E16E}" type="pres">
      <dgm:prSet presAssocID="{8866A33A-CB48-4ED6-B430-7ADEEF55FE88}" presName="connectorText" presStyleLbl="sibTrans2D1" presStyleIdx="1" presStyleCnt="3"/>
      <dgm:spPr/>
    </dgm:pt>
    <dgm:pt modelId="{2F4A7D44-DC71-4192-BDCC-95DCD7FE1B88}" type="pres">
      <dgm:prSet presAssocID="{EE265AFF-5469-478E-8D08-AB65AB4B8A58}" presName="node" presStyleLbl="node1" presStyleIdx="2" presStyleCnt="3" custScaleX="70566" custScaleY="69877" custRadScaleRad="252105" custRadScaleInc="31101">
        <dgm:presLayoutVars>
          <dgm:bulletEnabled val="1"/>
        </dgm:presLayoutVars>
      </dgm:prSet>
      <dgm:spPr/>
    </dgm:pt>
    <dgm:pt modelId="{766B3FA5-C6AE-46F1-8D09-19EAC9E2FACF}" type="pres">
      <dgm:prSet presAssocID="{84EA195D-7BC0-4A5F-94F4-425D300F8D46}" presName="sibTrans" presStyleLbl="sibTrans2D1" presStyleIdx="2" presStyleCnt="3"/>
      <dgm:spPr/>
    </dgm:pt>
    <dgm:pt modelId="{EC37546F-2305-4436-AF44-CB38F2312669}" type="pres">
      <dgm:prSet presAssocID="{84EA195D-7BC0-4A5F-94F4-425D300F8D46}" presName="connectorText" presStyleLbl="sibTrans2D1" presStyleIdx="2" presStyleCnt="3"/>
      <dgm:spPr/>
    </dgm:pt>
  </dgm:ptLst>
  <dgm:cxnLst>
    <dgm:cxn modelId="{8307190B-818C-4C18-BE30-95591708284F}" srcId="{A8AEAB93-D1FE-4C91-9E54-6ADB032D445E}" destId="{EE265AFF-5469-478E-8D08-AB65AB4B8A58}" srcOrd="2" destOrd="0" parTransId="{6CB07BFF-8F8F-47E1-BEC4-479D3A19E83E}" sibTransId="{84EA195D-7BC0-4A5F-94F4-425D300F8D46}"/>
    <dgm:cxn modelId="{279F2116-A516-4700-963D-C3AE31CEAA0C}" type="presOf" srcId="{EE265AFF-5469-478E-8D08-AB65AB4B8A58}" destId="{2F4A7D44-DC71-4192-BDCC-95DCD7FE1B88}" srcOrd="0" destOrd="0" presId="urn:microsoft.com/office/officeart/2005/8/layout/cycle2"/>
    <dgm:cxn modelId="{B57BE52E-BEF0-4801-B43F-24980B59C6F8}" type="presOf" srcId="{A8AEAB93-D1FE-4C91-9E54-6ADB032D445E}" destId="{E4DBB1D5-51AB-443C-956B-DA93EFFC94E3}" srcOrd="0" destOrd="0" presId="urn:microsoft.com/office/officeart/2005/8/layout/cycle2"/>
    <dgm:cxn modelId="{EE601F36-3125-4164-B4C4-07C69C51DAC1}" type="presOf" srcId="{84EA195D-7BC0-4A5F-94F4-425D300F8D46}" destId="{EC37546F-2305-4436-AF44-CB38F2312669}" srcOrd="1" destOrd="0" presId="urn:microsoft.com/office/officeart/2005/8/layout/cycle2"/>
    <dgm:cxn modelId="{EC3595A3-1808-46BB-B208-6359210663B0}" type="presOf" srcId="{21396D07-6BF0-4FEE-9EB8-9909F4715ECB}" destId="{DD79EFB6-E9B6-4280-A17C-905894499BBB}" srcOrd="0" destOrd="0" presId="urn:microsoft.com/office/officeart/2005/8/layout/cycle2"/>
    <dgm:cxn modelId="{02FEADB4-E2B5-4733-9BC4-A91F11D977D2}" type="presOf" srcId="{21396D07-6BF0-4FEE-9EB8-9909F4715ECB}" destId="{1D651DDA-8C16-4225-92B7-A013103360F0}" srcOrd="1" destOrd="0" presId="urn:microsoft.com/office/officeart/2005/8/layout/cycle2"/>
    <dgm:cxn modelId="{3E5B23B5-ABFE-4BD4-972E-2945DE1B136A}" type="presOf" srcId="{E7E8E3D3-8045-460B-81CB-F64D3FF18C2E}" destId="{26FB9100-8BEB-4E62-AEF1-520067A1E5D8}" srcOrd="0" destOrd="0" presId="urn:microsoft.com/office/officeart/2005/8/layout/cycle2"/>
    <dgm:cxn modelId="{8E439DB5-663F-4886-A607-323FC02EE59A}" type="presOf" srcId="{8866A33A-CB48-4ED6-B430-7ADEEF55FE88}" destId="{432B1B39-C8FB-4EF8-9081-88A7399A3184}" srcOrd="0" destOrd="0" presId="urn:microsoft.com/office/officeart/2005/8/layout/cycle2"/>
    <dgm:cxn modelId="{67F630C3-4B87-4675-B616-579B0DED6940}" srcId="{A8AEAB93-D1FE-4C91-9E54-6ADB032D445E}" destId="{E7E8E3D3-8045-460B-81CB-F64D3FF18C2E}" srcOrd="0" destOrd="0" parTransId="{4F9042A4-5BA8-4284-9194-A06339539129}" sibTransId="{21396D07-6BF0-4FEE-9EB8-9909F4715ECB}"/>
    <dgm:cxn modelId="{1AE62DD4-12F2-4C68-91BD-9BB14E306718}" type="presOf" srcId="{8866A33A-CB48-4ED6-B430-7ADEEF55FE88}" destId="{21AFC0A9-4CE7-4A4C-9C52-9C75FF15E16E}" srcOrd="1" destOrd="0" presId="urn:microsoft.com/office/officeart/2005/8/layout/cycle2"/>
    <dgm:cxn modelId="{5AB4DCD6-B0D2-4934-A558-5B49672B94CD}" type="presOf" srcId="{84EA195D-7BC0-4A5F-94F4-425D300F8D46}" destId="{766B3FA5-C6AE-46F1-8D09-19EAC9E2FACF}" srcOrd="0" destOrd="0" presId="urn:microsoft.com/office/officeart/2005/8/layout/cycle2"/>
    <dgm:cxn modelId="{8C45DBE0-55B4-4968-94E9-81E0C674DEBC}" type="presOf" srcId="{2F63A123-61A4-495A-A972-9DA288947CF3}" destId="{2B55B8AA-6614-4C82-88ED-3BAF90ADC5DD}" srcOrd="0" destOrd="0" presId="urn:microsoft.com/office/officeart/2005/8/layout/cycle2"/>
    <dgm:cxn modelId="{04381BE2-212E-4200-A9AC-2CCCAA980F7D}" srcId="{A8AEAB93-D1FE-4C91-9E54-6ADB032D445E}" destId="{2F63A123-61A4-495A-A972-9DA288947CF3}" srcOrd="1" destOrd="0" parTransId="{580A98BF-9A8C-4D2E-B7EF-22136D25D746}" sibTransId="{8866A33A-CB48-4ED6-B430-7ADEEF55FE88}"/>
    <dgm:cxn modelId="{A9F14DBA-3CA2-442F-B838-8587967E1F71}" type="presParOf" srcId="{E4DBB1D5-51AB-443C-956B-DA93EFFC94E3}" destId="{26FB9100-8BEB-4E62-AEF1-520067A1E5D8}" srcOrd="0" destOrd="0" presId="urn:microsoft.com/office/officeart/2005/8/layout/cycle2"/>
    <dgm:cxn modelId="{4CE5BBD7-EF22-424E-B351-3498B84B86E4}" type="presParOf" srcId="{E4DBB1D5-51AB-443C-956B-DA93EFFC94E3}" destId="{DD79EFB6-E9B6-4280-A17C-905894499BBB}" srcOrd="1" destOrd="0" presId="urn:microsoft.com/office/officeart/2005/8/layout/cycle2"/>
    <dgm:cxn modelId="{947F9347-4E36-4873-8BCB-BD9D167C7BED}" type="presParOf" srcId="{DD79EFB6-E9B6-4280-A17C-905894499BBB}" destId="{1D651DDA-8C16-4225-92B7-A013103360F0}" srcOrd="0" destOrd="0" presId="urn:microsoft.com/office/officeart/2005/8/layout/cycle2"/>
    <dgm:cxn modelId="{768B8047-6AA0-4871-BB44-5CA712F04024}" type="presParOf" srcId="{E4DBB1D5-51AB-443C-956B-DA93EFFC94E3}" destId="{2B55B8AA-6614-4C82-88ED-3BAF90ADC5DD}" srcOrd="2" destOrd="0" presId="urn:microsoft.com/office/officeart/2005/8/layout/cycle2"/>
    <dgm:cxn modelId="{95C1C4A2-3C88-4E79-A6F8-DB8031598EBA}" type="presParOf" srcId="{E4DBB1D5-51AB-443C-956B-DA93EFFC94E3}" destId="{432B1B39-C8FB-4EF8-9081-88A7399A3184}" srcOrd="3" destOrd="0" presId="urn:microsoft.com/office/officeart/2005/8/layout/cycle2"/>
    <dgm:cxn modelId="{09BF3681-5000-4F2C-90DB-602D6739B1E8}" type="presParOf" srcId="{432B1B39-C8FB-4EF8-9081-88A7399A3184}" destId="{21AFC0A9-4CE7-4A4C-9C52-9C75FF15E16E}" srcOrd="0" destOrd="0" presId="urn:microsoft.com/office/officeart/2005/8/layout/cycle2"/>
    <dgm:cxn modelId="{5C3EA276-9DC5-4D94-93AA-5CC83B250BF5}" type="presParOf" srcId="{E4DBB1D5-51AB-443C-956B-DA93EFFC94E3}" destId="{2F4A7D44-DC71-4192-BDCC-95DCD7FE1B88}" srcOrd="4" destOrd="0" presId="urn:microsoft.com/office/officeart/2005/8/layout/cycle2"/>
    <dgm:cxn modelId="{48001D38-480A-474A-84F4-D64541FD196C}" type="presParOf" srcId="{E4DBB1D5-51AB-443C-956B-DA93EFFC94E3}" destId="{766B3FA5-C6AE-46F1-8D09-19EAC9E2FACF}" srcOrd="5" destOrd="0" presId="urn:microsoft.com/office/officeart/2005/8/layout/cycle2"/>
    <dgm:cxn modelId="{3B0564E7-C0A1-462B-9981-D5675F7674DA}" type="presParOf" srcId="{766B3FA5-C6AE-46F1-8D09-19EAC9E2FACF}" destId="{EC37546F-2305-4436-AF44-CB38F2312669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B9100-8BEB-4E62-AEF1-520067A1E5D8}">
      <dsp:nvSpPr>
        <dsp:cNvPr id="0" name=""/>
        <dsp:cNvSpPr/>
      </dsp:nvSpPr>
      <dsp:spPr>
        <a:xfrm>
          <a:off x="5251613" y="0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What</a:t>
          </a:r>
          <a:endParaRPr lang="en-US" sz="3700" kern="1200" dirty="0"/>
        </a:p>
      </dsp:txBody>
      <dsp:txXfrm>
        <a:off x="5498925" y="244898"/>
        <a:ext cx="1194130" cy="1182469"/>
      </dsp:txXfrm>
    </dsp:sp>
    <dsp:sp modelId="{DD79EFB6-E9B6-4280-A17C-905894499BBB}">
      <dsp:nvSpPr>
        <dsp:cNvPr id="0" name=""/>
        <dsp:cNvSpPr/>
      </dsp:nvSpPr>
      <dsp:spPr>
        <a:xfrm rot="2173678">
          <a:off x="7341109" y="2215518"/>
          <a:ext cx="2377726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 dirty="0"/>
        </a:p>
      </dsp:txBody>
      <dsp:txXfrm>
        <a:off x="7364531" y="2305454"/>
        <a:ext cx="2135419" cy="484614"/>
      </dsp:txXfrm>
    </dsp:sp>
    <dsp:sp modelId="{2B55B8AA-6614-4C82-88ED-3BAF90ADC5DD}">
      <dsp:nvSpPr>
        <dsp:cNvPr id="0" name=""/>
        <dsp:cNvSpPr/>
      </dsp:nvSpPr>
      <dsp:spPr>
        <a:xfrm>
          <a:off x="10228147" y="3646003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Why</a:t>
          </a:r>
          <a:endParaRPr lang="en-US" sz="3700" kern="1200" dirty="0"/>
        </a:p>
      </dsp:txBody>
      <dsp:txXfrm>
        <a:off x="10475459" y="3890901"/>
        <a:ext cx="1194130" cy="1182469"/>
      </dsp:txXfrm>
    </dsp:sp>
    <dsp:sp modelId="{432B1B39-C8FB-4EF8-9081-88A7399A3184}">
      <dsp:nvSpPr>
        <dsp:cNvPr id="0" name=""/>
        <dsp:cNvSpPr/>
      </dsp:nvSpPr>
      <dsp:spPr>
        <a:xfrm rot="10800000">
          <a:off x="4046600" y="4078290"/>
          <a:ext cx="4368292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 rot="10800000">
        <a:off x="4288907" y="4239828"/>
        <a:ext cx="4125985" cy="484614"/>
      </dsp:txXfrm>
    </dsp:sp>
    <dsp:sp modelId="{2F4A7D44-DC71-4192-BDCC-95DCD7FE1B88}">
      <dsp:nvSpPr>
        <dsp:cNvPr id="0" name=""/>
        <dsp:cNvSpPr/>
      </dsp:nvSpPr>
      <dsp:spPr>
        <a:xfrm>
          <a:off x="297330" y="3646002"/>
          <a:ext cx="1688754" cy="167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700" kern="1200" dirty="0" err="1"/>
            <a:t>How</a:t>
          </a:r>
          <a:endParaRPr lang="en-US" sz="3700" kern="1200" dirty="0"/>
        </a:p>
      </dsp:txBody>
      <dsp:txXfrm>
        <a:off x="544642" y="3890900"/>
        <a:ext cx="1194130" cy="1182469"/>
      </dsp:txXfrm>
    </dsp:sp>
    <dsp:sp modelId="{766B3FA5-C6AE-46F1-8D09-19EAC9E2FACF}">
      <dsp:nvSpPr>
        <dsp:cNvPr id="0" name=""/>
        <dsp:cNvSpPr/>
      </dsp:nvSpPr>
      <dsp:spPr>
        <a:xfrm rot="19418973">
          <a:off x="2380746" y="2295016"/>
          <a:ext cx="2368238" cy="807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2404322" y="2528364"/>
        <a:ext cx="2125931" cy="484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819C3C-60EF-D645-B113-6C64D2AC55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C56F-4512-FE49-853F-428A120189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VN" smtClean="0"/>
              <a:t>07/04/2023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56D0D-14B8-3C47-8E92-3DDC688C3C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D9EE7-5F36-1549-ACE8-4398724F07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05822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7/4/2023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756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6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613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90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75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0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637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21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5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083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9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27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5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7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52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3E675E-B2DC-5A4F-8404-003BB838478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97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3977B55-F8B1-41BC-A489-3527789532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693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90884D46-34E9-A517-2FFA-8FF0B47F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9C6DF-ED05-613A-BD1B-7A791682FC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3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>
            <a:extLst>
              <a:ext uri="{FF2B5EF4-FFF2-40B4-BE49-F238E27FC236}">
                <a16:creationId xmlns:a16="http://schemas.microsoft.com/office/drawing/2014/main" id="{373BFDA9-214F-997D-1391-B3501413D5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A130C4-029D-F680-B116-FEDAC0A435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37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>
            <a:extLst>
              <a:ext uri="{FF2B5EF4-FFF2-40B4-BE49-F238E27FC236}">
                <a16:creationId xmlns:a16="http://schemas.microsoft.com/office/drawing/2014/main" id="{45D12779-DBA6-25EE-EC29-76A57B4054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664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>
            <a:extLst>
              <a:ext uri="{FF2B5EF4-FFF2-40B4-BE49-F238E27FC236}">
                <a16:creationId xmlns:a16="http://schemas.microsoft.com/office/drawing/2014/main" id="{400463C8-ADA2-29A8-A18E-11D121A091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67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>
            <a:extLst>
              <a:ext uri="{FF2B5EF4-FFF2-40B4-BE49-F238E27FC236}">
                <a16:creationId xmlns:a16="http://schemas.microsoft.com/office/drawing/2014/main" id="{E68A93F0-5FD9-FAF4-2C10-8546C1A607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13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B78D49-8CBF-4B86-AA1D-095691E3BCF8}"/>
              </a:ext>
            </a:extLst>
          </p:cNvPr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7F5D4-E626-B842-94CE-B0076554C454}"/>
              </a:ext>
            </a:extLst>
          </p:cNvPr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11D91-A166-7740-A26D-3538809C3A84}"/>
              </a:ext>
            </a:extLst>
          </p:cNvPr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746F9-AC43-4A18-8BBA-9BF702C817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Section 1</a:t>
            </a:r>
          </a:p>
          <a:p>
            <a:pPr lvl="1"/>
            <a:r>
              <a:rPr lang="en-US"/>
              <a:t>Section 1.1</a:t>
            </a:r>
          </a:p>
          <a:p>
            <a:pPr lvl="1"/>
            <a:r>
              <a:rPr lang="en-US"/>
              <a:t>Section 1.2</a:t>
            </a:r>
          </a:p>
          <a:p>
            <a:pPr lvl="0"/>
            <a:r>
              <a:rPr lang="en-US"/>
              <a:t>Section 2</a:t>
            </a:r>
          </a:p>
          <a:p>
            <a:pPr lvl="0"/>
            <a:r>
              <a:rPr lang="en-US"/>
              <a:t>Section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7F7DEC-028C-4F6E-9443-5DECF80AC70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2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7948855-1089-416A-8AC7-0EBCB10F90B9}"/>
              </a:ext>
            </a:extLst>
          </p:cNvPr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7CAE11-CA8E-4E60-8769-319FA0DA68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822579B-2657-44E3-B284-C57D176FE58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D603B-A376-4510-BAB6-474443CE991C}"/>
              </a:ext>
            </a:extLst>
          </p:cNvPr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9FA97-C73A-4B23-A0D9-2D0366362D15}"/>
              </a:ext>
            </a:extLst>
          </p:cNvPr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40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DB645-A5D5-4BE5-ACAD-B90EEA6C4FF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7A87D9-F461-4214-89A2-5CC4233B821C}"/>
              </a:ext>
            </a:extLst>
          </p:cNvPr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89F53-1788-4DED-9E50-73537512643B}"/>
              </a:ext>
            </a:extLst>
          </p:cNvPr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8B1D7B-0C32-4926-BA37-75EEF2940DDD}"/>
              </a:ext>
            </a:extLst>
          </p:cNvPr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4B2A7-DFC8-4809-9584-8CD368862473}"/>
              </a:ext>
            </a:extLst>
          </p:cNvPr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EA421C-6BDF-4636-BF53-9B729F0C10A7}"/>
              </a:ext>
            </a:extLst>
          </p:cNvPr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AC2A3-9F1A-4A37-8128-D2327580C5AE}"/>
              </a:ext>
            </a:extLst>
          </p:cNvPr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8D9E1B-D1E5-4D9A-AE23-53A4E498A323}"/>
              </a:ext>
            </a:extLst>
          </p:cNvPr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85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465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2309445-5A61-46DA-B640-9F38792F0284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C9E366E7-2A3D-4DEF-8060-807B632BE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EE8406-5730-499B-AB8A-9174051D8886}"/>
              </a:ext>
            </a:extLst>
          </p:cNvPr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83AAA-EC9C-4D48-86F2-577AD349442B}"/>
              </a:ext>
            </a:extLst>
          </p:cNvPr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08F9A5-EC95-4A0A-B012-3129F612FCBE}"/>
              </a:ext>
            </a:extLst>
          </p:cNvPr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5B17D1-EB3B-4981-95CC-095770362D06}"/>
              </a:ext>
            </a:extLst>
          </p:cNvPr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16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hydrozoan, night sky&#10;&#10;Description automatically generated">
            <a:extLst>
              <a:ext uri="{FF2B5EF4-FFF2-40B4-BE49-F238E27FC236}">
                <a16:creationId xmlns:a16="http://schemas.microsoft.com/office/drawing/2014/main" id="{C657C537-27A4-4BB6-A25B-14DFC62305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60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0B770C-B286-4CAD-8380-66B68FEF38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DFE92DE-CFA0-8310-19D4-F3F7530DE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D3F2639-BACD-ADBC-1684-14D977AAA0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5952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BEB70A2B-E770-453C-87CB-27AEC7782C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4AAC140-90B2-4DB0-9768-B81A8825E7C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31F37-22BC-42FF-B83D-8940FBE587D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2861BB9-9D7C-4D75-84D6-E40305AC5B8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9CF6C1B5-CF89-4E3C-885F-696504799B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402FA20-1BB6-44D2-91E5-1C1D4BD3C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C0D5BC-1D94-4A11-AEC5-748544C41F8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94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5D75C5-070B-43C6-A2EC-520A1054A20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8F7C335-D964-4B8E-8A14-95F40E7C21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3940330E-EAF3-4146-ABB5-ADFFAB4A77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BD28F15-B203-4F94-B8D7-F047120322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C36AEA-9A9B-5E2A-5D60-A03A8418739E}"/>
              </a:ext>
            </a:extLst>
          </p:cNvPr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333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AEA52B7F-ED93-394B-8192-7FE0914A70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C96B441-B518-C944-AEAD-6FFD8ED98E3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C9197E8-EEE0-644D-8341-BC9FACF0AB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C3CD257-08F3-41B0-A2B0-900EDCB93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4DD68E-5C43-438C-99B5-C84D4AB40B4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>
            <a:extLst>
              <a:ext uri="{FF2B5EF4-FFF2-40B4-BE49-F238E27FC236}">
                <a16:creationId xmlns:a16="http://schemas.microsoft.com/office/drawing/2014/main" id="{36DDA426-4DC8-404D-BEA4-07348F321C6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/>
              <a:t>Sub-Heading Here</a:t>
            </a:r>
            <a:endParaRPr lang="en-US"/>
          </a:p>
        </p:txBody>
      </p:sp>
      <p:sp>
        <p:nvSpPr>
          <p:cNvPr id="23" name="Text Placeholder 46">
            <a:extLst>
              <a:ext uri="{FF2B5EF4-FFF2-40B4-BE49-F238E27FC236}">
                <a16:creationId xmlns:a16="http://schemas.microsoft.com/office/drawing/2014/main" id="{FF423B08-2B12-49E0-8760-C373E47FAE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A9C7BD12-0F3D-4D50-AC91-B35CCB166F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E0ADA7C-AE86-4BAB-A9D7-4F6CBC7F83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4782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24C39F53-3DDC-FC4C-A9B4-7B697E8113F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D657AA7-9D1D-DF42-8A30-F2C7E74A1AD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B978492D-3924-3044-AB2D-480EE03AC5D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9E133F7F-4A15-F047-BFAB-D68E211FF10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/>
              <a:t> </a:t>
            </a:r>
            <a:endParaRPr lang="en-US"/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A74CB81-4C04-EB40-BE0D-7E4F2FB3D32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BD285D1-7686-41BC-9222-77E4B43A3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37" name="Text Placeholder 46">
            <a:extLst>
              <a:ext uri="{FF2B5EF4-FFF2-40B4-BE49-F238E27FC236}">
                <a16:creationId xmlns:a16="http://schemas.microsoft.com/office/drawing/2014/main" id="{B17385F3-4D65-4CDA-A364-6287583F36E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F9989727-EE6B-46A9-A53F-D644D548891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>
            <a:extLst>
              <a:ext uri="{FF2B5EF4-FFF2-40B4-BE49-F238E27FC236}">
                <a16:creationId xmlns:a16="http://schemas.microsoft.com/office/drawing/2014/main" id="{AFB47463-9066-47BD-BDBE-772BCB8BB5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0A84D6-527E-41B8-96C4-2DB753FB164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F67565-0EFD-454B-BE49-B0842BC414EE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>
            <a:extLst>
              <a:ext uri="{FF2B5EF4-FFF2-40B4-BE49-F238E27FC236}">
                <a16:creationId xmlns:a16="http://schemas.microsoft.com/office/drawing/2014/main" id="{CFED18CC-72B9-4A99-8790-79D20AF8842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D09078A4-451C-4B5C-BB9A-CAB10ED9409C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>
            <a:extLst>
              <a:ext uri="{FF2B5EF4-FFF2-40B4-BE49-F238E27FC236}">
                <a16:creationId xmlns:a16="http://schemas.microsoft.com/office/drawing/2014/main" id="{A004FD1B-2DBE-437D-BC16-4E08C4D0978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2D2E8949-0519-4BA9-BF17-03E5DBC8B197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49B4BCB8-3B7E-4660-A5E8-D3EE9BE5E2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7711C39-E38B-4972-81E0-54173059086C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1543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>
            <a:extLst>
              <a:ext uri="{FF2B5EF4-FFF2-40B4-BE49-F238E27FC236}">
                <a16:creationId xmlns:a16="http://schemas.microsoft.com/office/drawing/2014/main" id="{75B7619A-FCCE-FE42-0622-3A7A896DF643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98FD59E2-FDA0-059F-FD98-A16A99C1E41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F74AEE-2FC4-3D4B-98F4-C618FA345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F782A0-C239-4308-B681-8EC1238F3C72}"/>
              </a:ext>
            </a:extLst>
          </p:cNvPr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D03491-3357-41E9-8EB3-599F77DA0C28}"/>
              </a:ext>
            </a:extLst>
          </p:cNvPr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ACBA49-31D5-4E9F-B935-871099BD9C26}"/>
              </a:ext>
            </a:extLst>
          </p:cNvPr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B7635-5DB8-46B9-8978-A02FE9042FD2}"/>
              </a:ext>
            </a:extLst>
          </p:cNvPr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84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4F7FB3C-D020-4682-A2D7-0F9380E4E652}"/>
              </a:ext>
            </a:extLst>
          </p:cNvPr>
          <p:cNvCxnSpPr>
            <a:cxnSpLocks/>
          </p:cNvCxnSpPr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27C480-F11C-42A4-9146-6AFC54F390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ACF2910-92AA-465D-B92C-5BBD6401B0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F949F2-2005-4B10-8FF6-7E8ABEFD4146}"/>
              </a:ext>
            </a:extLst>
          </p:cNvPr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72DDB-8542-4BA1-A526-2AC05F657683}"/>
              </a:ext>
            </a:extLst>
          </p:cNvPr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62DB11-5252-44DB-8649-630134CEDC84}"/>
              </a:ext>
            </a:extLst>
          </p:cNvPr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1A35F-31CB-43E9-BE62-D8C540AF1EFF}"/>
              </a:ext>
            </a:extLst>
          </p:cNvPr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532B5-84C4-F7BF-6297-D1AADBE18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AB9CF36-96B5-995F-5AD1-03218953E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921568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5E5A48-ECCB-43DC-93A4-391CA82BEBFF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D847C6C-02A3-4641-84FF-BA5B254153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441A9E76-83E3-AC05-D3EC-5C738B09E2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B8260B-AFE2-23AF-A6F2-3BF0C6A34E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2276144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9E27A7B-6135-BE48-A986-3289A9283E1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3E15140-4003-B84F-868E-00E8CB3DE5A9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EAF4222-49F8-EF42-B83C-0F28F19B2FAE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EEAED-2824-D8BC-F55C-2D9D8F27DF46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313128D-08B9-9FF5-1E48-ABC088BE91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FDBF4FE-D0B0-495A-401A-B4A83D5D3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Sub-Heading Here</a:t>
            </a:r>
          </a:p>
        </p:txBody>
      </p:sp>
    </p:spTree>
    <p:extLst>
      <p:ext uri="{BB962C8B-B14F-4D97-AF65-F5344CB8AC3E}">
        <p14:creationId xmlns:p14="http://schemas.microsoft.com/office/powerpoint/2010/main" val="52613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F4DBC8-7F64-4060-9A3C-507DA4327538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C1CBB31-9C1B-470D-9176-886CF036B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0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CEF76F-9069-3B4A-907F-A19C99F01F2C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B0104C9-FE11-6E4F-8E72-CBD2EF15E969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A4ECAA9-7C4B-7B41-B55A-617B41891A61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/>
              <a:t>Chart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16F6F4A-002C-4495-ABB7-7D97702069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0EAB7D-90A2-CA5B-FF16-766BB7517E4D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04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5E48DA-D25B-28C1-BECA-C4213A5186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6992" y="526773"/>
            <a:ext cx="7893427" cy="573487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V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E588B83-1AFC-3F9C-8E04-0C828446A0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1581" y="3508169"/>
            <a:ext cx="2584379" cy="1161885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the product</a:t>
            </a:r>
            <a:endParaRPr lang="en-VN"/>
          </a:p>
        </p:txBody>
      </p:sp>
      <p:sp>
        <p:nvSpPr>
          <p:cNvPr id="13" name="Picture Placeholder 33">
            <a:extLst>
              <a:ext uri="{FF2B5EF4-FFF2-40B4-BE49-F238E27FC236}">
                <a16:creationId xmlns:a16="http://schemas.microsoft.com/office/drawing/2014/main" id="{D1AAFC38-0ECF-D46B-F3E0-97582FA2068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41582" y="1828803"/>
            <a:ext cx="2584380" cy="106382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83D9D-B899-FF5B-0C4D-208CFFF583F3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EA170C-0589-E087-402C-F135105A023A}"/>
              </a:ext>
            </a:extLst>
          </p:cNvPr>
          <p:cNvCxnSpPr/>
          <p:nvPr userDrawn="1"/>
        </p:nvCxnSpPr>
        <p:spPr>
          <a:xfrm>
            <a:off x="541581" y="3200400"/>
            <a:ext cx="258437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8" name="Picture 17" descr="Shape&#10;&#10;Description automatically generated with medium confidence">
            <a:extLst>
              <a:ext uri="{FF2B5EF4-FFF2-40B4-BE49-F238E27FC236}">
                <a16:creationId xmlns:a16="http://schemas.microsoft.com/office/drawing/2014/main" id="{C3D74976-A612-6F95-29C1-18AE8C4FE6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967870" y="5464109"/>
            <a:ext cx="947213" cy="94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1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332878B-8AD7-40F0-9EB1-91D8AC156127}"/>
              </a:ext>
            </a:extLst>
          </p:cNvPr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B69E029C-C517-194A-A746-3CCDB6FE4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VN"/>
              <a:t>Case study – Client’s logo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0B09B9EC-7F16-E44F-9475-BF30B033B9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The Solution</a:t>
            </a:r>
            <a:endParaRPr lang="en-VN"/>
          </a:p>
        </p:txBody>
      </p:sp>
      <p:sp>
        <p:nvSpPr>
          <p:cNvPr id="64" name="Text Placeholder 61">
            <a:extLst>
              <a:ext uri="{FF2B5EF4-FFF2-40B4-BE49-F238E27FC236}">
                <a16:creationId xmlns:a16="http://schemas.microsoft.com/office/drawing/2014/main" id="{05C582CB-A4E6-4247-802E-C4F9F7F33CE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/>
              <a:t>Enter The Challenge</a:t>
            </a:r>
            <a:endParaRPr lang="en-GB"/>
          </a:p>
        </p:txBody>
      </p:sp>
      <p:sp>
        <p:nvSpPr>
          <p:cNvPr id="23" name="Text Placeholder 61">
            <a:extLst>
              <a:ext uri="{FF2B5EF4-FFF2-40B4-BE49-F238E27FC236}">
                <a16:creationId xmlns:a16="http://schemas.microsoft.com/office/drawing/2014/main" id="{FF459DCD-35BD-DE4E-AD9F-44DE54A6DB7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/>
              <a:t>Enter </a:t>
            </a:r>
            <a:r>
              <a:rPr lang="en-US"/>
              <a:t>Results and Benefits</a:t>
            </a:r>
            <a:endParaRPr lang="en-VN"/>
          </a:p>
        </p:txBody>
      </p:sp>
      <p:sp>
        <p:nvSpPr>
          <p:cNvPr id="29" name="Text Placeholder 59">
            <a:extLst>
              <a:ext uri="{FF2B5EF4-FFF2-40B4-BE49-F238E27FC236}">
                <a16:creationId xmlns:a16="http://schemas.microsoft.com/office/drawing/2014/main" id="{A19040EA-1AA9-1242-B00A-18854D1C80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About the client: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 at convallis.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Donec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felis</a:t>
            </a:r>
            <a:r>
              <a:rPr lang="en-US"/>
              <a:t> id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Morbi sed </a:t>
            </a:r>
            <a:r>
              <a:rPr lang="en-US" err="1"/>
              <a:t>urna</a:t>
            </a:r>
            <a:r>
              <a:rPr lang="en-US"/>
              <a:t> ac </a:t>
            </a:r>
            <a:r>
              <a:rPr lang="en-US" err="1"/>
              <a:t>felis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non qui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90D8E9-DBF4-7A4D-A1A2-897F76C9A8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618D9AFD-3C76-0748-96E8-42AF7D29C83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668A9571-AED8-B043-8828-541F225CA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F6D30-54BC-CD47-8C4A-2284C0A51E76}"/>
              </a:ext>
            </a:extLst>
          </p:cNvPr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5811B9CA-30C4-6547-8720-D0465917692C}"/>
              </a:ext>
            </a:extLst>
          </p:cNvPr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37305 w 2371725"/>
              <a:gd name="connsiteY9" fmla="*/ 3605655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20372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383506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  <a:gd name="connsiteX0" fmla="*/ 0 w 2371725"/>
              <a:gd name="connsiteY0" fmla="*/ 0 h 3994282"/>
              <a:gd name="connsiteX1" fmla="*/ 1383506 w 2371725"/>
              <a:gd name="connsiteY1" fmla="*/ 0 h 3994282"/>
              <a:gd name="connsiteX2" fmla="*/ 1383506 w 2371725"/>
              <a:gd name="connsiteY2" fmla="*/ 0 h 3994282"/>
              <a:gd name="connsiteX3" fmla="*/ 1976438 w 2371725"/>
              <a:gd name="connsiteY3" fmla="*/ 0 h 3994282"/>
              <a:gd name="connsiteX4" fmla="*/ 2371725 w 2371725"/>
              <a:gd name="connsiteY4" fmla="*/ 0 h 3994282"/>
              <a:gd name="connsiteX5" fmla="*/ 2371725 w 2371725"/>
              <a:gd name="connsiteY5" fmla="*/ 2093421 h 3994282"/>
              <a:gd name="connsiteX6" fmla="*/ 2371725 w 2371725"/>
              <a:gd name="connsiteY6" fmla="*/ 2093421 h 3994282"/>
              <a:gd name="connsiteX7" fmla="*/ 2371725 w 2371725"/>
              <a:gd name="connsiteY7" fmla="*/ 2990601 h 3994282"/>
              <a:gd name="connsiteX8" fmla="*/ 2371725 w 2371725"/>
              <a:gd name="connsiteY8" fmla="*/ 3588721 h 3994282"/>
              <a:gd name="connsiteX9" fmla="*/ 2154239 w 2371725"/>
              <a:gd name="connsiteY9" fmla="*/ 3588721 h 3994282"/>
              <a:gd name="connsiteX10" fmla="*/ 2154807 w 2371725"/>
              <a:gd name="connsiteY10" fmla="*/ 3994282 h 3994282"/>
              <a:gd name="connsiteX11" fmla="*/ 1899973 w 2371725"/>
              <a:gd name="connsiteY11" fmla="*/ 3588721 h 3994282"/>
              <a:gd name="connsiteX12" fmla="*/ 0 w 2371725"/>
              <a:gd name="connsiteY12" fmla="*/ 3588721 h 3994282"/>
              <a:gd name="connsiteX13" fmla="*/ 0 w 2371725"/>
              <a:gd name="connsiteY13" fmla="*/ 2990601 h 3994282"/>
              <a:gd name="connsiteX14" fmla="*/ 0 w 2371725"/>
              <a:gd name="connsiteY14" fmla="*/ 2093421 h 3994282"/>
              <a:gd name="connsiteX15" fmla="*/ 0 w 2371725"/>
              <a:gd name="connsiteY15" fmla="*/ 2093421 h 3994282"/>
              <a:gd name="connsiteX16" fmla="*/ 0 w 2371725"/>
              <a:gd name="connsiteY16" fmla="*/ 0 h 399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1" name="Text Placeholder 59">
            <a:extLst>
              <a:ext uri="{FF2B5EF4-FFF2-40B4-BE49-F238E27FC236}">
                <a16:creationId xmlns:a16="http://schemas.microsoft.com/office/drawing/2014/main" id="{EE22B3E7-6F28-D544-88EE-8804BCE97C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Enter client’s testimonial here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,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nec</a:t>
            </a:r>
            <a:r>
              <a:rPr lang="en-US"/>
              <a:t> fermentum gravida, diam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ultrices</a:t>
            </a:r>
            <a:r>
              <a:rPr lang="en-US"/>
              <a:t> nisi, vitae </a:t>
            </a:r>
            <a:r>
              <a:rPr lang="en-US" err="1"/>
              <a:t>consequat</a:t>
            </a:r>
            <a:r>
              <a:rPr lang="en-US"/>
              <a:t> mi est. </a:t>
            </a:r>
          </a:p>
        </p:txBody>
      </p:sp>
      <p:sp>
        <p:nvSpPr>
          <p:cNvPr id="42" name="Text Placeholder 59">
            <a:extLst>
              <a:ext uri="{FF2B5EF4-FFF2-40B4-BE49-F238E27FC236}">
                <a16:creationId xmlns:a16="http://schemas.microsoft.com/office/drawing/2014/main" id="{2D5FFE6F-F14D-7840-A5B5-8FA896F760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Client’s full name</a:t>
            </a:r>
          </a:p>
        </p:txBody>
      </p:sp>
      <p:sp>
        <p:nvSpPr>
          <p:cNvPr id="43" name="Text Placeholder 59">
            <a:extLst>
              <a:ext uri="{FF2B5EF4-FFF2-40B4-BE49-F238E27FC236}">
                <a16:creationId xmlns:a16="http://schemas.microsoft.com/office/drawing/2014/main" id="{10FAECC0-E45B-3847-B081-EE29C0CDC5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Title, Company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F9034734-F15F-1149-BB16-E26741D6F2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 company</a:t>
            </a:r>
          </a:p>
        </p:txBody>
      </p:sp>
      <p:sp>
        <p:nvSpPr>
          <p:cNvPr id="46" name="Text Placeholder 34">
            <a:extLst>
              <a:ext uri="{FF2B5EF4-FFF2-40B4-BE49-F238E27FC236}">
                <a16:creationId xmlns:a16="http://schemas.microsoft.com/office/drawing/2014/main" id="{163E6A40-8864-394A-A6E7-A1780BEA9C8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47" name="Text Placeholder 34">
            <a:extLst>
              <a:ext uri="{FF2B5EF4-FFF2-40B4-BE49-F238E27FC236}">
                <a16:creationId xmlns:a16="http://schemas.microsoft.com/office/drawing/2014/main" id="{E4428335-40CE-FB45-87B6-D447658CCB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2B4A9F3-FB24-D143-8C18-C94C789CB4A8}"/>
              </a:ext>
            </a:extLst>
          </p:cNvPr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03A48E-0C36-0C4A-8955-576B8486C987}"/>
              </a:ext>
            </a:extLst>
          </p:cNvPr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79EF10-242C-6944-8DDD-C02F7A37C818}"/>
              </a:ext>
            </a:extLst>
          </p:cNvPr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40E8C8-0372-0C42-8B48-475BAA0E4BEC}"/>
              </a:ext>
            </a:extLst>
          </p:cNvPr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>
            <a:extLst>
              <a:ext uri="{FF2B5EF4-FFF2-40B4-BE49-F238E27FC236}">
                <a16:creationId xmlns:a16="http://schemas.microsoft.com/office/drawing/2014/main" id="{05EC25B9-0F5A-C540-8C78-34444458DAA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/>
              <a:t>Enter sector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FF17DEC-DADA-FEB5-5581-1C8150FA4AD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E4E2945-AD11-034A-9C7A-51C2300F8B98}"/>
              </a:ext>
            </a:extLst>
          </p:cNvPr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D22BEA4-8BB1-1642-B564-66033C868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Main heading</a:t>
            </a:r>
            <a:endParaRPr lang="en-US"/>
          </a:p>
        </p:txBody>
      </p:sp>
      <p:sp>
        <p:nvSpPr>
          <p:cNvPr id="7" name="Picture Placeholder 33">
            <a:extLst>
              <a:ext uri="{FF2B5EF4-FFF2-40B4-BE49-F238E27FC236}">
                <a16:creationId xmlns:a16="http://schemas.microsoft.com/office/drawing/2014/main" id="{37F75AF6-AA50-C34F-9CE7-AE9F881E56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VN"/>
              <a:t>Logo</a:t>
            </a:r>
          </a:p>
          <a:p>
            <a:r>
              <a:rPr lang="en-VN"/>
              <a:t>here</a:t>
            </a:r>
          </a:p>
        </p:txBody>
      </p:sp>
      <p:sp>
        <p:nvSpPr>
          <p:cNvPr id="9" name="Text Placeholder 59">
            <a:extLst>
              <a:ext uri="{FF2B5EF4-FFF2-40B4-BE49-F238E27FC236}">
                <a16:creationId xmlns:a16="http://schemas.microsoft.com/office/drawing/2014/main" id="{A0956A23-A1E1-E548-AF28-715116828F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>
            <a:extLst>
              <a:ext uri="{FF2B5EF4-FFF2-40B4-BE49-F238E27FC236}">
                <a16:creationId xmlns:a16="http://schemas.microsoft.com/office/drawing/2014/main" id="{BCF37FE9-AE3D-6649-AB58-811A3A9C47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/>
              <a:t>Enter </a:t>
            </a:r>
            <a:r>
              <a:rPr lang="en-US"/>
              <a:t>Client’s Challenge</a:t>
            </a:r>
            <a:endParaRPr lang="en-VN"/>
          </a:p>
        </p:txBody>
      </p:sp>
      <p:sp>
        <p:nvSpPr>
          <p:cNvPr id="11" name="Text Placeholder 59">
            <a:extLst>
              <a:ext uri="{FF2B5EF4-FFF2-40B4-BE49-F238E27FC236}">
                <a16:creationId xmlns:a16="http://schemas.microsoft.com/office/drawing/2014/main" id="{3193DB20-9159-DC40-9A97-9D15C497D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>
            <a:extLst>
              <a:ext uri="{FF2B5EF4-FFF2-40B4-BE49-F238E27FC236}">
                <a16:creationId xmlns:a16="http://schemas.microsoft.com/office/drawing/2014/main" id="{9E586DCF-0E41-714A-96AB-5F61965B21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/>
              <a:t>Enter What the client does</a:t>
            </a:r>
            <a:r>
              <a:rPr lang="en-VN"/>
              <a:t>?</a:t>
            </a:r>
            <a:endParaRPr lang="en-GB"/>
          </a:p>
        </p:txBody>
      </p:sp>
      <p:sp>
        <p:nvSpPr>
          <p:cNvPr id="13" name="Text Placeholder 59">
            <a:extLst>
              <a:ext uri="{FF2B5EF4-FFF2-40B4-BE49-F238E27FC236}">
                <a16:creationId xmlns:a16="http://schemas.microsoft.com/office/drawing/2014/main" id="{7FA03790-0323-9748-B70E-50C524B5D2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58D1DF2-D126-BF49-B38B-2B3B27C4A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client name here</a:t>
            </a:r>
            <a:endParaRPr lang="en-VN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24588786-9DD0-AF42-A1BD-C768957AC9E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project name here</a:t>
            </a:r>
            <a:endParaRPr lang="en-VN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EC70C7AC-327A-9B4C-B8A3-D6FADD08274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(</a:t>
            </a:r>
            <a:r>
              <a:rPr lang="en-US" err="1"/>
              <a:t>Numeber</a:t>
            </a:r>
            <a:r>
              <a:rPr lang="en-US"/>
              <a:t>) FTEs</a:t>
            </a:r>
            <a:endParaRPr lang="en-VN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9E46635-30AD-734F-AFD6-3D7ADBB0832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Input service line here</a:t>
            </a:r>
            <a:endParaRPr lang="en-VN"/>
          </a:p>
        </p:txBody>
      </p:sp>
      <p:sp>
        <p:nvSpPr>
          <p:cNvPr id="24" name="Text Placeholder 61">
            <a:extLst>
              <a:ext uri="{FF2B5EF4-FFF2-40B4-BE49-F238E27FC236}">
                <a16:creationId xmlns:a16="http://schemas.microsoft.com/office/drawing/2014/main" id="{5419A82F-1021-4149-8163-AA80E4F673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/>
              <a:t>Enter </a:t>
            </a:r>
            <a:r>
              <a:rPr lang="en-US" sz="1800" b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VN" sz="1800" b="1">
                <a:latin typeface="Arial" panose="020B0604020202020204" pitchFamily="34" charset="0"/>
                <a:cs typeface="Arial" panose="020B0604020202020204" pitchFamily="34" charset="0"/>
              </a:rPr>
              <a:t>hat is NashTech hoping to do?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73179C-B18B-6A44-BD8D-37604862C9C9}"/>
              </a:ext>
            </a:extLst>
          </p:cNvPr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Client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CAE244-599F-C74D-A1C6-2CB0C002D4FE}"/>
              </a:ext>
            </a:extLst>
          </p:cNvPr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Project</a:t>
            </a:r>
            <a:r>
              <a:rPr lang="en-VN" sz="1000" b="1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7863F1-9EE3-AF49-96CE-6EB669EB0E0A}"/>
              </a:ext>
            </a:extLst>
          </p:cNvPr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Team size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DEEE2E-EED2-7C4F-A247-8D70B3557167}"/>
              </a:ext>
            </a:extLst>
          </p:cNvPr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900" b="1">
                <a:solidFill>
                  <a:schemeClr val="accent2"/>
                </a:solidFill>
              </a:rPr>
              <a:t>Our service lines</a:t>
            </a:r>
            <a:endParaRPr lang="en-VN" sz="1000" b="1">
              <a:solidFill>
                <a:schemeClr val="accent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F13D-0091-4527-8DCC-374A2D6011B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Sub heading</a:t>
            </a:r>
            <a:endParaRPr lang="en-VN"/>
          </a:p>
          <a:p>
            <a:pPr lvl="0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2D99CC-BD3D-187B-DA10-860AC23DC095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4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/>
              <a:t>Enter service name</a:t>
            </a:r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Did you know banner</a:t>
            </a:r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/>
          </a:p>
        </p:txBody>
      </p:sp>
      <p:sp>
        <p:nvSpPr>
          <p:cNvPr id="21" name="SmartArt Placeholder 20"/>
          <p:cNvSpPr>
            <a:spLocks noGrp="1"/>
          </p:cNvSpPr>
          <p:nvPr>
            <p:ph type="dgm" sz="quarter" idx="14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5877FB-B6C2-D64F-A480-F7F8CF248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2CA5CA-EB05-4770-BC73-E70080EED8EC}"/>
              </a:ext>
            </a:extLst>
          </p:cNvPr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DE7061-DF75-41BD-9335-B155332A87F6}"/>
              </a:ext>
            </a:extLst>
          </p:cNvPr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57867-B87A-4C51-B56B-4C1FEFA9D2BF}"/>
              </a:ext>
            </a:extLst>
          </p:cNvPr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03234B2E-29A6-4F6C-A269-8F53FD13E0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B513AD-3ACF-D7E3-88B0-2DF7A904462A}"/>
              </a:ext>
            </a:extLst>
          </p:cNvPr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VN"/>
              <a:t> </a:t>
            </a:r>
            <a:r>
              <a:rPr lang="en-VN" sz="6600" b="1" kern="12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085988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>
            <a:extLst>
              <a:ext uri="{FF2B5EF4-FFF2-40B4-BE49-F238E27FC236}">
                <a16:creationId xmlns:a16="http://schemas.microsoft.com/office/drawing/2014/main" id="{9A43DF26-AE60-4A2D-F0FE-E04E6690F2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picture containing shape&#10;&#10;Description automatically generated">
            <a:extLst>
              <a:ext uri="{FF2B5EF4-FFF2-40B4-BE49-F238E27FC236}">
                <a16:creationId xmlns:a16="http://schemas.microsoft.com/office/drawing/2014/main" id="{C0AABC4C-67E8-7975-1BD0-4E09F494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19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3AA3CD-D22F-1A23-6AF4-B8FCE6F5D4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7447650-4BB5-2C41-D054-601CD43DC88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185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42AFE13-D19C-D3A9-1996-53D6EAB45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 with medium confidence">
            <a:extLst>
              <a:ext uri="{FF2B5EF4-FFF2-40B4-BE49-F238E27FC236}">
                <a16:creationId xmlns:a16="http://schemas.microsoft.com/office/drawing/2014/main" id="{F0F528D8-FE9E-76B9-B03F-5529E2469C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34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41F29A-14D2-C8F9-EF25-189AFE390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6" r="196"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4A349-80FE-F9B6-D2B6-9FC608EDCC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6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A0C13E9-B7EB-9D2C-C912-CE87399B00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FAE2A-0AAB-4F74-B0AD-D7B5C5A2C8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>
            <a:extLst>
              <a:ext uri="{FF2B5EF4-FFF2-40B4-BE49-F238E27FC236}">
                <a16:creationId xmlns:a16="http://schemas.microsoft.com/office/drawing/2014/main" id="{5A541232-9C31-48A5-8AC4-3A4838B2C8A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016DEE-461E-8142-933E-3358189B4376}"/>
              </a:ext>
            </a:extLst>
          </p:cNvPr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flower&#10;&#10;Description automatically generated with medium confidence">
            <a:extLst>
              <a:ext uri="{FF2B5EF4-FFF2-40B4-BE49-F238E27FC236}">
                <a16:creationId xmlns:a16="http://schemas.microsoft.com/office/drawing/2014/main" id="{73BDBB88-B84A-1626-9E55-4533CE14FFF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9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0AAC3-C3F3-3703-474D-DBB1C49109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7272F18-C544-DD46-A5DA-7F43526479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99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C6F293-4B96-42AA-B29B-7465FFECD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6CACD-5AC6-47AA-A748-892670713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A5D5C-38B2-4994-8636-BFA0A3BC7F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E9C6D-93ED-444B-B9E4-30DF32A36C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2DD4F-1A5D-4BA9-BC3D-E9D6C2D1B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4304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5" r:id="rId1"/>
    <p:sldLayoutId id="2147483737" r:id="rId2"/>
    <p:sldLayoutId id="2147483738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23" r:id="rId15"/>
    <p:sldLayoutId id="2147483724" r:id="rId16"/>
    <p:sldLayoutId id="2147483717" r:id="rId17"/>
    <p:sldLayoutId id="2147483726" r:id="rId18"/>
    <p:sldLayoutId id="2147483746" r:id="rId19"/>
    <p:sldLayoutId id="2147483727" r:id="rId20"/>
    <p:sldLayoutId id="2147483743" r:id="rId21"/>
    <p:sldLayoutId id="2147483733" r:id="rId22"/>
    <p:sldLayoutId id="2147483731" r:id="rId23"/>
    <p:sldLayoutId id="2147483734" r:id="rId24"/>
    <p:sldLayoutId id="2147483741" r:id="rId25"/>
    <p:sldLayoutId id="2147483744" r:id="rId26"/>
    <p:sldLayoutId id="2147483745" r:id="rId27"/>
    <p:sldLayoutId id="2147483730" r:id="rId28"/>
    <p:sldLayoutId id="2147483703" r:id="rId29"/>
    <p:sldLayoutId id="2147483742" r:id="rId30"/>
    <p:sldLayoutId id="2147483752" r:id="rId31"/>
    <p:sldLayoutId id="2147483728" r:id="rId32"/>
    <p:sldLayoutId id="2147483729" r:id="rId33"/>
    <p:sldLayoutId id="2147483692" r:id="rId34"/>
    <p:sldLayoutId id="2147483740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js.org/docs/basic-features/pages#static-generation-recommende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hyperlink" Target="https://nextjs.org/docs/basic-features/pages#server-side-renderin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nextjs.org/showcase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docs/app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58425A3-D84D-40B8-B7FA-747D6CD87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May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BA6D-70D4-4650-AD9B-B235B7C1AB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Ne</a:t>
            </a:r>
            <a:r>
              <a:rPr lang="vi-VN" b="0" dirty="0"/>
              <a:t>x</a:t>
            </a:r>
            <a:r>
              <a:rPr lang="en-US" b="0" dirty="0" err="1"/>
              <a:t>tJS</a:t>
            </a:r>
            <a:r>
              <a:rPr lang="en-US" b="0" dirty="0"/>
              <a:t> </a:t>
            </a:r>
            <a:r>
              <a:rPr lang="vi-VN" b="0" dirty="0" err="1"/>
              <a:t>Sharing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24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en-US" dirty="0"/>
              <a:t> </a:t>
            </a:r>
            <a:r>
              <a:rPr lang="vi-VN" dirty="0" err="1"/>
              <a:t>Rendering</a:t>
            </a:r>
            <a:r>
              <a:rPr lang="vi-VN" dirty="0"/>
              <a:t> </a:t>
            </a:r>
          </a:p>
          <a:p>
            <a:r>
              <a:rPr lang="vi-VN" dirty="0"/>
              <a:t>(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Pre-rendering</a:t>
            </a:r>
            <a:r>
              <a:rPr lang="vi-VN" dirty="0">
                <a:cs typeface="Arial"/>
              </a:rPr>
              <a:t> &amp; </a:t>
            </a:r>
            <a:r>
              <a:rPr lang="vi-VN" dirty="0" err="1">
                <a:cs typeface="Arial"/>
              </a:rPr>
              <a:t>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vi-VN" dirty="0"/>
              <a:t>Next.js </a:t>
            </a:r>
            <a:r>
              <a:rPr lang="vi-VN" dirty="0" err="1"/>
              <a:t>generates</a:t>
            </a:r>
            <a:r>
              <a:rPr lang="vi-VN" dirty="0"/>
              <a:t> HTML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in </a:t>
            </a:r>
            <a:r>
              <a:rPr lang="vi-VN" dirty="0" err="1"/>
              <a:t>advance</a:t>
            </a:r>
            <a:r>
              <a:rPr lang="vi-VN" dirty="0"/>
              <a:t>, </a:t>
            </a:r>
            <a:r>
              <a:rPr lang="vi-VN" dirty="0" err="1"/>
              <a:t>instead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having</a:t>
            </a:r>
            <a:r>
              <a:rPr lang="vi-VN" dirty="0"/>
              <a:t> </a:t>
            </a:r>
            <a:r>
              <a:rPr lang="vi-VN" dirty="0" err="1"/>
              <a:t>it</a:t>
            </a:r>
            <a:r>
              <a:rPr lang="vi-VN" dirty="0"/>
              <a:t> </a:t>
            </a:r>
            <a:r>
              <a:rPr lang="vi-VN" dirty="0" err="1"/>
              <a:t>all</a:t>
            </a:r>
            <a:r>
              <a:rPr lang="vi-VN" dirty="0"/>
              <a:t> </a:t>
            </a:r>
            <a:r>
              <a:rPr lang="vi-VN" dirty="0" err="1"/>
              <a:t>done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</a:t>
            </a:r>
            <a:r>
              <a:rPr lang="vi-VN" dirty="0" err="1"/>
              <a:t>client-side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Pre-rendering</a:t>
            </a:r>
            <a:r>
              <a:rPr lang="vi-VN" dirty="0"/>
              <a:t>) =&gt; </a:t>
            </a:r>
            <a:r>
              <a:rPr lang="en-US" dirty="0">
                <a:solidFill>
                  <a:schemeClr val="bg2"/>
                </a:solidFill>
              </a:rPr>
              <a:t>Pre-rendering can result in better performance and SEO</a:t>
            </a:r>
            <a:endParaRPr lang="vi-VN" dirty="0"/>
          </a:p>
          <a:p>
            <a:pPr algn="just"/>
            <a:r>
              <a:rPr lang="vi-VN" dirty="0" err="1"/>
              <a:t>Each</a:t>
            </a:r>
            <a:r>
              <a:rPr lang="vi-VN" dirty="0"/>
              <a:t> </a:t>
            </a:r>
            <a:r>
              <a:rPr lang="vi-VN" dirty="0" err="1"/>
              <a:t>generated</a:t>
            </a:r>
            <a:r>
              <a:rPr lang="vi-VN" dirty="0"/>
              <a:t> HTML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associated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</a:t>
            </a:r>
            <a:r>
              <a:rPr lang="vi-VN" dirty="0" err="1"/>
              <a:t>minimal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necessary</a:t>
            </a:r>
            <a:r>
              <a:rPr lang="vi-VN" dirty="0"/>
              <a:t> </a:t>
            </a:r>
            <a:r>
              <a:rPr lang="vi-VN" dirty="0" err="1"/>
              <a:t>for</a:t>
            </a:r>
            <a:r>
              <a:rPr lang="vi-VN" dirty="0"/>
              <a:t> </a:t>
            </a:r>
            <a:r>
              <a:rPr lang="vi-VN" dirty="0" err="1"/>
              <a:t>that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. </a:t>
            </a:r>
            <a:r>
              <a:rPr lang="vi-VN" dirty="0" err="1"/>
              <a:t>When</a:t>
            </a:r>
            <a:r>
              <a:rPr lang="vi-VN" dirty="0"/>
              <a:t> a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loaded</a:t>
            </a:r>
            <a:r>
              <a:rPr lang="vi-VN" dirty="0"/>
              <a:t> </a:t>
            </a:r>
            <a:r>
              <a:rPr lang="vi-VN" dirty="0" err="1"/>
              <a:t>by</a:t>
            </a:r>
            <a:r>
              <a:rPr lang="vi-VN" dirty="0"/>
              <a:t> the </a:t>
            </a:r>
            <a:r>
              <a:rPr lang="vi-VN" dirty="0" err="1"/>
              <a:t>browser</a:t>
            </a:r>
            <a:r>
              <a:rPr lang="vi-VN" dirty="0"/>
              <a:t>, </a:t>
            </a:r>
            <a:r>
              <a:rPr lang="vi-VN" dirty="0" err="1"/>
              <a:t>its</a:t>
            </a:r>
            <a:r>
              <a:rPr lang="vi-VN" dirty="0"/>
              <a:t> </a:t>
            </a:r>
            <a:r>
              <a:rPr lang="vi-VN" dirty="0" err="1"/>
              <a:t>Javascript</a:t>
            </a:r>
            <a:r>
              <a:rPr lang="vi-VN" dirty="0"/>
              <a:t> </a:t>
            </a:r>
            <a:r>
              <a:rPr lang="vi-VN" dirty="0" err="1"/>
              <a:t>code</a:t>
            </a:r>
            <a:r>
              <a:rPr lang="vi-VN" dirty="0"/>
              <a:t> </a:t>
            </a:r>
            <a:r>
              <a:rPr lang="vi-VN" dirty="0" err="1"/>
              <a:t>runs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makes</a:t>
            </a:r>
            <a:r>
              <a:rPr lang="vi-VN" dirty="0"/>
              <a:t> the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fully</a:t>
            </a:r>
            <a:r>
              <a:rPr lang="vi-VN" dirty="0"/>
              <a:t> </a:t>
            </a:r>
            <a:r>
              <a:rPr lang="vi-VN" dirty="0" err="1"/>
              <a:t>interacetive</a:t>
            </a:r>
            <a:r>
              <a:rPr lang="vi-VN" dirty="0"/>
              <a:t>. (</a:t>
            </a:r>
            <a:r>
              <a:rPr lang="vi-VN" dirty="0" err="1"/>
              <a:t>This</a:t>
            </a:r>
            <a:r>
              <a:rPr lang="vi-VN" dirty="0"/>
              <a:t> </a:t>
            </a:r>
            <a:r>
              <a:rPr lang="vi-VN" dirty="0" err="1"/>
              <a:t>process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called</a:t>
            </a:r>
            <a:r>
              <a:rPr lang="vi-VN" dirty="0"/>
              <a:t> </a:t>
            </a:r>
            <a:r>
              <a:rPr lang="vi-VN" b="1" dirty="0" err="1"/>
              <a:t>hydration</a:t>
            </a:r>
            <a:r>
              <a:rPr lang="vi-VN" dirty="0"/>
              <a:t>)</a:t>
            </a:r>
          </a:p>
          <a:p>
            <a:pPr algn="just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358EB4-FBB3-8C73-9870-567AA706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1" y="3111477"/>
            <a:ext cx="5885167" cy="334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00EEA33-4AE8-4516-F59B-FC6D97431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3111477"/>
            <a:ext cx="5940743" cy="353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8143F783-98C0-8FDF-CF08-E7F410BBE273}"/>
              </a:ext>
            </a:extLst>
          </p:cNvPr>
          <p:cNvCxnSpPr/>
          <p:nvPr/>
        </p:nvCxnSpPr>
        <p:spPr>
          <a:xfrm>
            <a:off x="0" y="288607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Đường nối Thẳng 8">
            <a:extLst>
              <a:ext uri="{FF2B5EF4-FFF2-40B4-BE49-F238E27FC236}">
                <a16:creationId xmlns:a16="http://schemas.microsoft.com/office/drawing/2014/main" id="{1BF6D605-4A37-7FE5-A5C3-C5BD7EEC251C}"/>
              </a:ext>
            </a:extLst>
          </p:cNvPr>
          <p:cNvCxnSpPr>
            <a:cxnSpLocks/>
          </p:cNvCxnSpPr>
          <p:nvPr/>
        </p:nvCxnSpPr>
        <p:spPr>
          <a:xfrm>
            <a:off x="5895975" y="2886075"/>
            <a:ext cx="0" cy="386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70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cs typeface="Arial"/>
              </a:rPr>
              <a:t>Pre-rendering &amp; Hydration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3"/>
            <a:ext cx="10877550" cy="38935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vi-VN" b="1" dirty="0" err="1"/>
              <a:t>Why</a:t>
            </a:r>
            <a:r>
              <a:rPr lang="vi-VN" b="1" dirty="0"/>
              <a:t> </a:t>
            </a:r>
            <a:r>
              <a:rPr lang="vi-VN" b="1" dirty="0" err="1"/>
              <a:t>does</a:t>
            </a:r>
            <a:r>
              <a:rPr lang="vi-VN" b="1" dirty="0"/>
              <a:t> Next.js </a:t>
            </a:r>
            <a:r>
              <a:rPr lang="vi-VN" b="1" dirty="0" err="1"/>
              <a:t>generate</a:t>
            </a:r>
            <a:r>
              <a:rPr lang="vi-VN" b="1" dirty="0"/>
              <a:t> HTML </a:t>
            </a:r>
            <a:r>
              <a:rPr lang="vi-VN" b="1" dirty="0" err="1"/>
              <a:t>for</a:t>
            </a:r>
            <a:r>
              <a:rPr lang="vi-VN" b="1" dirty="0"/>
              <a:t> </a:t>
            </a:r>
            <a:r>
              <a:rPr lang="vi-VN" b="1" dirty="0" err="1"/>
              <a:t>each</a:t>
            </a:r>
            <a:r>
              <a:rPr lang="vi-VN" b="1" dirty="0"/>
              <a:t> </a:t>
            </a:r>
            <a:r>
              <a:rPr lang="vi-VN" b="1" dirty="0" err="1"/>
              <a:t>page</a:t>
            </a:r>
            <a:r>
              <a:rPr lang="vi-VN" b="1" dirty="0"/>
              <a:t> in </a:t>
            </a:r>
            <a:r>
              <a:rPr lang="vi-VN" b="1" dirty="0" err="1"/>
              <a:t>advance</a:t>
            </a:r>
            <a:r>
              <a:rPr lang="vi-VN" b="1" dirty="0"/>
              <a:t>, </a:t>
            </a:r>
            <a:r>
              <a:rPr lang="vi-VN" b="1" dirty="0" err="1"/>
              <a:t>instead</a:t>
            </a:r>
            <a:r>
              <a:rPr lang="vi-VN" b="1" dirty="0"/>
              <a:t> </a:t>
            </a:r>
            <a:r>
              <a:rPr lang="vi-VN" b="1" dirty="0" err="1"/>
              <a:t>of</a:t>
            </a:r>
            <a:r>
              <a:rPr lang="vi-VN" b="1" dirty="0"/>
              <a:t> </a:t>
            </a:r>
            <a:r>
              <a:rPr lang="vi-VN" b="1" dirty="0" err="1"/>
              <a:t>having</a:t>
            </a:r>
            <a:r>
              <a:rPr lang="vi-VN" b="1" dirty="0"/>
              <a:t> </a:t>
            </a:r>
            <a:r>
              <a:rPr lang="vi-VN" b="1" dirty="0" err="1"/>
              <a:t>it</a:t>
            </a:r>
            <a:r>
              <a:rPr lang="vi-VN" b="1" dirty="0"/>
              <a:t> </a:t>
            </a:r>
            <a:r>
              <a:rPr lang="vi-VN" b="1" dirty="0" err="1"/>
              <a:t>all</a:t>
            </a:r>
            <a:r>
              <a:rPr lang="vi-VN" b="1" dirty="0"/>
              <a:t> </a:t>
            </a:r>
            <a:r>
              <a:rPr lang="vi-VN" b="1" dirty="0" err="1"/>
              <a:t>done</a:t>
            </a:r>
            <a:r>
              <a:rPr lang="vi-VN" b="1" dirty="0"/>
              <a:t> </a:t>
            </a:r>
            <a:r>
              <a:rPr lang="vi-VN" b="1" dirty="0" err="1"/>
              <a:t>by</a:t>
            </a:r>
            <a:r>
              <a:rPr lang="vi-VN" b="1" dirty="0"/>
              <a:t> </a:t>
            </a:r>
            <a:r>
              <a:rPr lang="vi-VN" b="1" dirty="0" err="1"/>
              <a:t>client-side</a:t>
            </a:r>
            <a:r>
              <a:rPr lang="vi-VN" b="1" dirty="0"/>
              <a:t> </a:t>
            </a:r>
            <a:r>
              <a:rPr lang="vi-VN" b="1" dirty="0" err="1"/>
              <a:t>Javascript</a:t>
            </a:r>
            <a:r>
              <a:rPr lang="vi-VN" b="1" dirty="0"/>
              <a:t> ?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7B8173-B2BC-E8E5-2AC3-1908DC8D369F}"/>
              </a:ext>
            </a:extLst>
          </p:cNvPr>
          <p:cNvSpPr txBox="1">
            <a:spLocks/>
          </p:cNvSpPr>
          <p:nvPr/>
        </p:nvSpPr>
        <p:spPr>
          <a:xfrm>
            <a:off x="838200" y="6257875"/>
            <a:ext cx="10877550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/>
              <a:t> More Detail: https://www.apexon.com/blog/next-js-a-development-framework-for-scalability-and-production/</a:t>
            </a:r>
            <a:endParaRPr lang="en-US" b="1" dirty="0"/>
          </a:p>
        </p:txBody>
      </p:sp>
      <p:pic>
        <p:nvPicPr>
          <p:cNvPr id="4098" name="Picture 2" descr="Next.JS, a Development Framework for Scalability and Production |  Experience, Digital Engineering and Data &amp; Analytics Solutions by Apexon">
            <a:extLst>
              <a:ext uri="{FF2B5EF4-FFF2-40B4-BE49-F238E27FC236}">
                <a16:creationId xmlns:a16="http://schemas.microsoft.com/office/drawing/2014/main" id="{BFBC4BEA-C6A8-3828-76A8-A912738D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229771"/>
            <a:ext cx="6753225" cy="46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DE3867E-7E6E-BCF5-8A5F-346129349EE0}"/>
              </a:ext>
            </a:extLst>
          </p:cNvPr>
          <p:cNvSpPr txBox="1"/>
          <p:nvPr/>
        </p:nvSpPr>
        <p:spPr>
          <a:xfrm>
            <a:off x="7805737" y="3105834"/>
            <a:ext cx="405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solidFill>
                  <a:schemeClr val="bg2"/>
                </a:solidFill>
              </a:rPr>
              <a:t>Pre-rendering can result in better performance and SEO</a:t>
            </a:r>
          </a:p>
        </p:txBody>
      </p:sp>
    </p:spTree>
    <p:extLst>
      <p:ext uri="{BB962C8B-B14F-4D97-AF65-F5344CB8AC3E}">
        <p14:creationId xmlns:p14="http://schemas.microsoft.com/office/powerpoint/2010/main" val="1686254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</a:t>
            </a:r>
          </a:p>
        </p:txBody>
      </p:sp>
      <p:graphicFrame>
        <p:nvGraphicFramePr>
          <p:cNvPr id="9" name="Bảng 9">
            <a:extLst>
              <a:ext uri="{FF2B5EF4-FFF2-40B4-BE49-F238E27FC236}">
                <a16:creationId xmlns:a16="http://schemas.microsoft.com/office/drawing/2014/main" id="{A091A620-5D13-38BB-2703-5665B7A98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551795"/>
              </p:ext>
            </p:extLst>
          </p:nvPr>
        </p:nvGraphicFramePr>
        <p:xfrm>
          <a:off x="838200" y="1951892"/>
          <a:ext cx="104775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421">
                  <a:extLst>
                    <a:ext uri="{9D8B030D-6E8A-4147-A177-3AD203B41FA5}">
                      <a16:colId xmlns:a16="http://schemas.microsoft.com/office/drawing/2014/main" val="91563109"/>
                    </a:ext>
                  </a:extLst>
                </a:gridCol>
                <a:gridCol w="4346752">
                  <a:extLst>
                    <a:ext uri="{9D8B030D-6E8A-4147-A177-3AD203B41FA5}">
                      <a16:colId xmlns:a16="http://schemas.microsoft.com/office/drawing/2014/main" val="1428898621"/>
                    </a:ext>
                  </a:extLst>
                </a:gridCol>
                <a:gridCol w="5487327">
                  <a:extLst>
                    <a:ext uri="{9D8B030D-6E8A-4147-A177-3AD203B41FA5}">
                      <a16:colId xmlns:a16="http://schemas.microsoft.com/office/drawing/2014/main" val="285816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Rendering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Fetching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335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Client-Side Rendering (CSR)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useEffect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915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Server-Side Rendering (SST)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getServerSideProps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2588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Site Generation (SSG)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(without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752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Incremental Static Regeneration (ISR)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getStaticPaths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getStaticProps</a:t>
                      </a:r>
                      <a:r>
                        <a:rPr lang="en-US" dirty="0"/>
                        <a:t> (with </a:t>
                      </a:r>
                      <a:r>
                        <a:rPr lang="en-US" b="1" dirty="0"/>
                        <a:t>revalidate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155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721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Client-Side Rendering (CSR)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3988" y="1063227"/>
            <a:ext cx="5079023" cy="30779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500" dirty="0"/>
              <a:t>In Next.js, there are two ways you can implement client-side rendering:</a:t>
            </a:r>
          </a:p>
          <a:p>
            <a:pPr algn="just"/>
            <a:r>
              <a:rPr lang="en-US" sz="1500" dirty="0"/>
              <a:t>Using </a:t>
            </a:r>
            <a:r>
              <a:rPr lang="en-US" sz="1500" dirty="0" err="1"/>
              <a:t>React's</a:t>
            </a:r>
            <a:r>
              <a:rPr lang="en-US" sz="1500" dirty="0"/>
              <a:t> </a:t>
            </a:r>
            <a:r>
              <a:rPr lang="en-US" sz="1500" b="1" dirty="0" err="1"/>
              <a:t>useEffect</a:t>
            </a:r>
            <a:r>
              <a:rPr lang="en-US" sz="1500" dirty="0"/>
              <a:t>() hook inside your pages instead of the server-side rendering methods (</a:t>
            </a:r>
            <a:r>
              <a:rPr lang="en-US" sz="1500" dirty="0" err="1"/>
              <a:t>getStaticProps</a:t>
            </a:r>
            <a:r>
              <a:rPr lang="en-US" sz="1500" dirty="0"/>
              <a:t> and </a:t>
            </a:r>
            <a:r>
              <a:rPr lang="en-US" sz="1500" dirty="0" err="1"/>
              <a:t>getServerSideProps</a:t>
            </a:r>
            <a:r>
              <a:rPr lang="en-US" sz="1500" dirty="0"/>
              <a:t>).</a:t>
            </a:r>
          </a:p>
          <a:p>
            <a:pPr algn="just"/>
            <a:r>
              <a:rPr lang="en-US" sz="1500" dirty="0"/>
              <a:t>Using a data fetching library like </a:t>
            </a:r>
            <a:r>
              <a:rPr lang="en-US" sz="1500" b="1" dirty="0"/>
              <a:t>SWR</a:t>
            </a:r>
            <a:r>
              <a:rPr lang="en-US" sz="1500" dirty="0"/>
              <a:t> or </a:t>
            </a:r>
            <a:r>
              <a:rPr lang="en-US" sz="1500" b="1" dirty="0" err="1"/>
              <a:t>TanStack</a:t>
            </a:r>
            <a:r>
              <a:rPr lang="en-US" sz="1500" dirty="0"/>
              <a:t> Query to fetch data on the client (recommended).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9303393-350C-CAC2-E15F-29DC3842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27" y="1063227"/>
            <a:ext cx="5305122" cy="45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5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>
                <a:cs typeface="Arial"/>
              </a:rPr>
              <a:t>Server-Side Rendering (SSR)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57045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500" dirty="0"/>
              <a:t>If a page uses </a:t>
            </a:r>
            <a:r>
              <a:rPr lang="en-US" sz="1500" b="1" dirty="0"/>
              <a:t>Server-side Rendering</a:t>
            </a:r>
            <a:r>
              <a:rPr lang="en-US" sz="1500" dirty="0"/>
              <a:t>, the page HTML is generated on </a:t>
            </a:r>
            <a:r>
              <a:rPr lang="en-US" sz="1500" b="1" dirty="0"/>
              <a:t>each request</a:t>
            </a:r>
            <a:r>
              <a:rPr lang="en-US" sz="1500" dirty="0"/>
              <a:t>. (Note: for Client-side Rendering is not re-generated on each request)</a:t>
            </a:r>
          </a:p>
          <a:p>
            <a:pPr algn="just"/>
            <a:r>
              <a:rPr lang="en-US" sz="1500" dirty="0"/>
              <a:t>To use Server-side Rendering for a page, you need to export an async function called </a:t>
            </a:r>
            <a:r>
              <a:rPr lang="en-US" sz="1500" b="1" dirty="0" err="1"/>
              <a:t>getServerSideProps</a:t>
            </a:r>
            <a:r>
              <a:rPr lang="en-US" sz="1500" dirty="0"/>
              <a:t>. This function will be called by the server on every request.</a:t>
            </a:r>
          </a:p>
          <a:p>
            <a:pPr algn="just"/>
            <a:r>
              <a:rPr lang="en-US" sz="1500" dirty="0"/>
              <a:t>For example, suppose that your page needs to pre-render frequently updated data (fetched from an external API). You can write </a:t>
            </a:r>
            <a:r>
              <a:rPr lang="en-US" sz="1500" b="1" dirty="0" err="1"/>
              <a:t>getServerSideProps</a:t>
            </a:r>
            <a:r>
              <a:rPr lang="en-US" sz="1500" dirty="0"/>
              <a:t> which fetches this data and passes it to Page like below: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0B668A41-60D9-5F60-7C88-6908F32F5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33" y="3117903"/>
            <a:ext cx="5936864" cy="2795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EDF576-AC11-2194-4F4F-653E3C894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03" y="2876343"/>
            <a:ext cx="5574919" cy="321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Static Site Generation (SSG)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944143"/>
            <a:ext cx="10515602" cy="171113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If a page uses </a:t>
            </a:r>
            <a:r>
              <a:rPr lang="en-US" sz="1500" b="1" dirty="0"/>
              <a:t>Static Generation</a:t>
            </a:r>
            <a:r>
              <a:rPr lang="en-US" sz="1500" dirty="0"/>
              <a:t>, the page HTML is generated </a:t>
            </a:r>
            <a:r>
              <a:rPr lang="en-US" sz="1500" b="1" dirty="0"/>
              <a:t>at build time</a:t>
            </a:r>
            <a:r>
              <a:rPr lang="en-US" sz="1500" dirty="0"/>
              <a:t>. That means in production, the page HTML is generated when you run </a:t>
            </a:r>
            <a:r>
              <a:rPr lang="en-US" sz="1500" b="1" dirty="0"/>
              <a:t>next build</a:t>
            </a:r>
            <a:r>
              <a:rPr lang="en-US" sz="1500" dirty="0"/>
              <a:t>. This HTML will then be reused on each request. It can be cached by a CDN.</a:t>
            </a:r>
            <a:endParaRPr lang="vi-VN" sz="1500" dirty="0"/>
          </a:p>
          <a:p>
            <a:r>
              <a:rPr lang="vi-VN" sz="1500" dirty="0" err="1"/>
              <a:t>There</a:t>
            </a:r>
            <a:r>
              <a:rPr lang="vi-VN" sz="1500" dirty="0"/>
              <a:t> </a:t>
            </a:r>
            <a:r>
              <a:rPr lang="vi-VN" sz="1500" dirty="0" err="1"/>
              <a:t>are</a:t>
            </a:r>
            <a:r>
              <a:rPr lang="vi-VN" sz="1500" dirty="0"/>
              <a:t> 3 </a:t>
            </a:r>
            <a:r>
              <a:rPr lang="vi-VN" sz="1500" dirty="0" err="1"/>
              <a:t>scenarios</a:t>
            </a:r>
            <a:r>
              <a:rPr lang="vi-VN" sz="1500" dirty="0"/>
              <a:t>: </a:t>
            </a:r>
          </a:p>
          <a:p>
            <a:pPr lvl="1"/>
            <a:r>
              <a:rPr lang="vi-VN" sz="1300" b="1" dirty="0" err="1"/>
              <a:t>Without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content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endParaRPr lang="vi-VN" sz="1300" b="1" dirty="0"/>
          </a:p>
          <a:p>
            <a:pPr lvl="1"/>
            <a:r>
              <a:rPr lang="vi-VN" sz="1300" b="1" dirty="0" err="1"/>
              <a:t>Page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r>
              <a:rPr lang="vi-VN" sz="1300" b="1" dirty="0"/>
              <a:t> </a:t>
            </a:r>
            <a:r>
              <a:rPr lang="vi-VN" sz="1300" b="1" dirty="0" err="1">
                <a:solidFill>
                  <a:srgbClr val="FF0000"/>
                </a:solidFill>
              </a:rPr>
              <a:t>paths</a:t>
            </a:r>
            <a:r>
              <a:rPr lang="vi-VN" sz="1300" b="1" dirty="0"/>
              <a:t> </a:t>
            </a:r>
            <a:r>
              <a:rPr lang="vi-VN" sz="1300" b="1" dirty="0" err="1"/>
              <a:t>depends</a:t>
            </a:r>
            <a:r>
              <a:rPr lang="vi-VN" sz="1300" b="1" dirty="0"/>
              <a:t> </a:t>
            </a:r>
            <a:r>
              <a:rPr lang="vi-VN" sz="1300" b="1" dirty="0" err="1"/>
              <a:t>on</a:t>
            </a:r>
            <a:r>
              <a:rPr lang="vi-VN" sz="1300" b="1" dirty="0"/>
              <a:t> </a:t>
            </a:r>
            <a:r>
              <a:rPr lang="vi-VN" sz="1300" b="1" dirty="0" err="1"/>
              <a:t>external</a:t>
            </a:r>
            <a:r>
              <a:rPr lang="vi-VN" sz="1300" b="1" dirty="0"/>
              <a:t> </a:t>
            </a:r>
            <a:r>
              <a:rPr lang="vi-VN" sz="1300" b="1" dirty="0" err="1"/>
              <a:t>data</a:t>
            </a:r>
            <a:br>
              <a:rPr lang="vi-VN" sz="1300" dirty="0"/>
            </a:br>
            <a:endParaRPr lang="en-US" sz="13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96362AB-E392-B0BF-E953-701ECF995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693" y="2740091"/>
            <a:ext cx="7253654" cy="389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7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05446"/>
            <a:ext cx="6230219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without</a:t>
            </a:r>
            <a:r>
              <a:rPr lang="vi-VN" dirty="0"/>
              <a:t> </a:t>
            </a:r>
            <a:r>
              <a:rPr lang="vi-VN" dirty="0" err="1"/>
              <a:t>external</a:t>
            </a:r>
            <a:r>
              <a:rPr lang="vi-VN" dirty="0"/>
              <a:t> </a:t>
            </a:r>
            <a:r>
              <a:rPr lang="vi-VN" dirty="0" err="1"/>
              <a:t>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3077155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vi-VN" sz="1300" dirty="0"/>
              <a:t>T</a:t>
            </a:r>
            <a:r>
              <a:rPr lang="en-US" sz="1300" dirty="0"/>
              <a:t>his page does not need to fetch any external data to be pre-rendered. In cases like this, Next.js generates a single HTML file per page during build time.</a:t>
            </a:r>
            <a:br>
              <a:rPr lang="en-US" sz="1300" dirty="0"/>
            </a:br>
            <a:endParaRPr lang="en-US" sz="1300" dirty="0"/>
          </a:p>
          <a:p>
            <a:endParaRPr lang="en-US" sz="13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22369ED-102D-A077-C5C5-B9DADD1D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714" y="1331946"/>
            <a:ext cx="6011114" cy="12574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41916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>
                <a:solidFill>
                  <a:srgbClr val="FF0000"/>
                </a:solidFill>
              </a:rPr>
              <a:t>content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1178017"/>
            <a:ext cx="10515602" cy="5386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To fetch this data on pre-render, Next.js allows you to export an async function called </a:t>
            </a:r>
            <a:r>
              <a:rPr lang="en-US" sz="1300" dirty="0" err="1"/>
              <a:t>getStaticProps</a:t>
            </a:r>
            <a:r>
              <a:rPr lang="en-US" sz="1300" dirty="0"/>
              <a:t> from the same file. This function gets called at build time and lets you pass fetched data to the page's props on pre-render.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808A423-7290-B5C3-E174-6D011672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421" y="1950588"/>
            <a:ext cx="6144482" cy="385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4480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SSG</a:t>
            </a:r>
            <a:r>
              <a:rPr lang="vi-VN" dirty="0"/>
              <a:t> </a:t>
            </a:r>
            <a:r>
              <a:rPr lang="vi-VN" dirty="0" err="1"/>
              <a:t>and</a:t>
            </a:r>
            <a:r>
              <a:rPr lang="vi-VN" dirty="0"/>
              <a:t> </a:t>
            </a:r>
            <a:r>
              <a:rPr lang="vi-VN" dirty="0" err="1"/>
              <a:t>p</a:t>
            </a:r>
            <a:r>
              <a:rPr lang="vi-VN" sz="3200" b="1" dirty="0" err="1"/>
              <a:t>age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r>
              <a:rPr lang="vi-VN" sz="3200" b="1" dirty="0"/>
              <a:t> </a:t>
            </a:r>
            <a:r>
              <a:rPr lang="vi-VN" sz="3200" b="1" dirty="0" err="1"/>
              <a:t>path</a:t>
            </a:r>
            <a:r>
              <a:rPr lang="vi-VN" sz="3200" b="1" dirty="0"/>
              <a:t> </a:t>
            </a:r>
            <a:r>
              <a:rPr lang="vi-VN" sz="3200" b="1" dirty="0" err="1"/>
              <a:t>depends</a:t>
            </a:r>
            <a:r>
              <a:rPr lang="vi-VN" sz="3200" b="1" dirty="0"/>
              <a:t> </a:t>
            </a:r>
            <a:r>
              <a:rPr lang="vi-VN" sz="3200" b="1" dirty="0" err="1"/>
              <a:t>on</a:t>
            </a:r>
            <a:r>
              <a:rPr lang="vi-VN" sz="3200" b="1" dirty="0"/>
              <a:t> </a:t>
            </a:r>
            <a:r>
              <a:rPr lang="vi-VN" sz="3200" b="1" dirty="0" err="1"/>
              <a:t>external</a:t>
            </a:r>
            <a:r>
              <a:rPr lang="vi-VN" sz="3200" b="1" dirty="0"/>
              <a:t> </a:t>
            </a:r>
            <a:r>
              <a:rPr lang="vi-VN" sz="3200" b="1" dirty="0" err="1"/>
              <a:t>data</a:t>
            </a:r>
            <a:br>
              <a:rPr lang="vi-VN" sz="3200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69474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So your page paths that are pre-rendered depend on external data**.** To handle this, Next.js lets you export an async function called </a:t>
            </a:r>
            <a:r>
              <a:rPr lang="en-US" sz="1300" dirty="0" err="1"/>
              <a:t>getStaticPaths</a:t>
            </a:r>
            <a:r>
              <a:rPr lang="en-US" sz="1300" dirty="0"/>
              <a:t> from a dynamic page (pages/posts/[id].js in this case). This function gets called at build time and lets you specify which paths you want to pre-render.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0F224AD-CD42-4BEB-406B-F7F13BBF8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4" y="2394580"/>
            <a:ext cx="6154009" cy="322942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89643DA1-75C9-76C5-5FD6-098A40205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0098" y="1983543"/>
            <a:ext cx="612543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1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558704-037F-4FEA-AEEC-B05917B805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09284" y="1063870"/>
            <a:ext cx="5216136" cy="4287235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endParaRPr lang="en-US" sz="1200" dirty="0">
              <a:cs typeface="Arial"/>
            </a:endParaRPr>
          </a:p>
          <a:p>
            <a:r>
              <a:rPr lang="vi-VN" sz="1200" dirty="0" err="1">
                <a:solidFill>
                  <a:srgbClr val="3C4043"/>
                </a:solidFill>
                <a:ea typeface="+mn-lt"/>
                <a:cs typeface="+mn-lt"/>
              </a:rPr>
              <a:t>Introduction</a:t>
            </a:r>
            <a:endParaRPr lang="en-US" sz="1200" dirty="0">
              <a:cs typeface="Arial"/>
            </a:endParaRPr>
          </a:p>
          <a:p>
            <a:pPr lvl="1"/>
            <a:r>
              <a:rPr lang="vi-VN" sz="1200" dirty="0" err="1"/>
              <a:t>Purpose</a:t>
            </a:r>
            <a:endParaRPr lang="vi-VN" sz="1200" dirty="0"/>
          </a:p>
          <a:p>
            <a:pPr lvl="1"/>
            <a:r>
              <a:rPr lang="vi-VN" sz="1200" dirty="0" err="1"/>
              <a:t>What</a:t>
            </a:r>
            <a:r>
              <a:rPr lang="vi-VN" sz="1200" dirty="0"/>
              <a:t> </a:t>
            </a:r>
            <a:r>
              <a:rPr lang="vi-VN" sz="1200" dirty="0" err="1"/>
              <a:t>is</a:t>
            </a:r>
            <a:r>
              <a:rPr lang="vi-VN" sz="1200" dirty="0"/>
              <a:t> </a:t>
            </a:r>
            <a:r>
              <a:rPr lang="vi-VN" sz="1200" dirty="0" err="1"/>
              <a:t>NextS</a:t>
            </a:r>
            <a:r>
              <a:rPr lang="vi-VN" sz="1200" dirty="0"/>
              <a:t> ?</a:t>
            </a:r>
          </a:p>
          <a:p>
            <a:pPr lvl="1"/>
            <a:r>
              <a:rPr lang="vi-VN" sz="1200" dirty="0" err="1">
                <a:cs typeface="Arial"/>
              </a:rPr>
              <a:t>Showcase</a:t>
            </a:r>
            <a:endParaRPr lang="en-US" sz="1200" dirty="0">
              <a:cs typeface="Arial"/>
            </a:endParaRPr>
          </a:p>
          <a:p>
            <a:r>
              <a:rPr lang="en-US" sz="1200" dirty="0"/>
              <a:t>Ne</a:t>
            </a:r>
            <a:r>
              <a:rPr lang="vi-VN" sz="1200" dirty="0"/>
              <a:t>x</a:t>
            </a:r>
            <a:r>
              <a:rPr lang="en-US" sz="1200" dirty="0" err="1"/>
              <a:t>tJS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Page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pPr lvl="1"/>
            <a:r>
              <a:rPr lang="vi-VN" sz="1200" dirty="0" err="1"/>
              <a:t>App</a:t>
            </a:r>
            <a:r>
              <a:rPr lang="vi-VN" sz="1200" dirty="0"/>
              <a:t> </a:t>
            </a:r>
            <a:r>
              <a:rPr lang="vi-VN" sz="1200" dirty="0" err="1"/>
              <a:t>Router</a:t>
            </a:r>
            <a:endParaRPr lang="vi-VN" sz="1200" dirty="0"/>
          </a:p>
          <a:p>
            <a:r>
              <a:rPr lang="vi-VN" sz="1200" dirty="0" err="1">
                <a:cs typeface="Arial"/>
              </a:rPr>
              <a:t>NextJS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r>
              <a:rPr lang="vi-VN" sz="1200" dirty="0">
                <a:cs typeface="Arial"/>
              </a:rPr>
              <a:t> (</a:t>
            </a:r>
            <a:r>
              <a:rPr lang="vi-VN" sz="1200" dirty="0" err="1">
                <a:cs typeface="Arial"/>
              </a:rPr>
              <a:t>Page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Router</a:t>
            </a:r>
            <a:r>
              <a:rPr lang="vi-VN" sz="1200" dirty="0">
                <a:cs typeface="Arial"/>
              </a:rPr>
              <a:t>)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Pre-rendering</a:t>
            </a:r>
            <a:r>
              <a:rPr lang="vi-VN" sz="1200" dirty="0">
                <a:cs typeface="Arial"/>
              </a:rPr>
              <a:t> &amp; </a:t>
            </a:r>
            <a:r>
              <a:rPr lang="vi-VN" sz="1200" dirty="0" err="1">
                <a:cs typeface="Arial"/>
              </a:rPr>
              <a:t>Hydration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Client</a:t>
            </a:r>
            <a:r>
              <a:rPr lang="en-US" sz="1200" dirty="0">
                <a:cs typeface="Arial"/>
              </a:rPr>
              <a:t>-</a:t>
            </a:r>
            <a:r>
              <a:rPr lang="vi-VN" sz="1200" dirty="0" err="1">
                <a:cs typeface="Arial"/>
              </a:rPr>
              <a:t>Side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endParaRPr lang="en-US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Server-Side Rendering</a:t>
            </a: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Static Side Generate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Without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Data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Content</a:t>
            </a:r>
            <a:endParaRPr lang="vi-VN" sz="10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000" dirty="0" err="1">
                <a:cs typeface="Arial"/>
              </a:rPr>
              <a:t>Page</a:t>
            </a:r>
            <a:r>
              <a:rPr lang="vi-VN" sz="1000" dirty="0">
                <a:cs typeface="Arial"/>
              </a:rPr>
              <a:t> </a:t>
            </a:r>
            <a:r>
              <a:rPr lang="vi-VN" sz="1000" dirty="0" err="1">
                <a:cs typeface="Arial"/>
              </a:rPr>
              <a:t>Path</a:t>
            </a:r>
            <a:endParaRPr lang="en-US" sz="10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en-US" sz="1200" dirty="0">
                <a:cs typeface="Arial"/>
              </a:rPr>
              <a:t>Increment </a:t>
            </a:r>
            <a:r>
              <a:rPr lang="en-US" sz="1200" dirty="0" err="1">
                <a:cs typeface="Arial"/>
              </a:rPr>
              <a:t>Mentail</a:t>
            </a:r>
            <a:r>
              <a:rPr lang="en-US" sz="1200" dirty="0">
                <a:cs typeface="Arial"/>
              </a:rPr>
              <a:t> Rendering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200" dirty="0" err="1">
                <a:cs typeface="Arial"/>
              </a:rPr>
              <a:t>Revalidate</a:t>
            </a:r>
            <a:endParaRPr lang="vi-VN" sz="1200" dirty="0">
              <a:cs typeface="Arial"/>
            </a:endParaRPr>
          </a:p>
          <a:p>
            <a:pPr lvl="2">
              <a:buFont typeface="Wingdings"/>
              <a:buChar char="§"/>
            </a:pPr>
            <a:r>
              <a:rPr lang="vi-VN" sz="1200" dirty="0" err="1">
                <a:cs typeface="Arial"/>
              </a:rPr>
              <a:t>Generate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On-Demand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Per-page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Basis</a:t>
            </a:r>
            <a:endParaRPr lang="vi-VN" sz="1200" dirty="0">
              <a:cs typeface="Arial"/>
            </a:endParaRPr>
          </a:p>
          <a:p>
            <a:pPr lvl="1">
              <a:buFont typeface="Wingdings"/>
              <a:buChar char="§"/>
            </a:pPr>
            <a:r>
              <a:rPr lang="vi-VN" sz="1200" dirty="0" err="1">
                <a:cs typeface="Arial"/>
              </a:rPr>
              <a:t>Compare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Between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Rendering</a:t>
            </a:r>
            <a:r>
              <a:rPr lang="vi-VN" sz="1200" dirty="0">
                <a:cs typeface="Arial"/>
              </a:rPr>
              <a:t> </a:t>
            </a:r>
            <a:r>
              <a:rPr lang="vi-VN" sz="1200" dirty="0" err="1">
                <a:cs typeface="Arial"/>
              </a:rPr>
              <a:t>Types</a:t>
            </a:r>
            <a:endParaRPr lang="vi-VN" sz="1200" dirty="0">
              <a:cs typeface="Arial"/>
            </a:endParaRPr>
          </a:p>
          <a:p>
            <a:r>
              <a:rPr lang="vi-VN" sz="1200" dirty="0" err="1"/>
              <a:t>NextJS</a:t>
            </a:r>
            <a:r>
              <a:rPr lang="vi-VN" sz="1200" dirty="0"/>
              <a:t> </a:t>
            </a:r>
            <a:r>
              <a:rPr lang="vi-VN" sz="1200" dirty="0" err="1"/>
              <a:t>with</a:t>
            </a:r>
            <a:r>
              <a:rPr lang="vi-VN" sz="1200" dirty="0"/>
              <a:t> SEO</a:t>
            </a:r>
          </a:p>
          <a:p>
            <a:r>
              <a:rPr lang="vi-VN" sz="1200" dirty="0">
                <a:cs typeface="Arial"/>
              </a:rPr>
              <a:t>Q&amp;A</a:t>
            </a:r>
            <a:endParaRPr lang="en-US" sz="12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736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Revalidate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34274" y="2292913"/>
            <a:ext cx="4076701" cy="434355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/>
              <a:t>Next.js allows you to create or update static pages after you’ve built your site. Incremental Static Regeneration (ISR) enables developers and content editors to use static-generation on a per-page basis, without needing to rebuild the entire site</a:t>
            </a:r>
            <a:endParaRPr lang="en-US" sz="1500" b="1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  <p:pic>
        <p:nvPicPr>
          <p:cNvPr id="4106" name="Picture 10" descr="A Complete Guide To Incremental Static Regeneration (ISR) With Next.js —  Smashing Magazine">
            <a:extLst>
              <a:ext uri="{FF2B5EF4-FFF2-40B4-BE49-F238E27FC236}">
                <a16:creationId xmlns:a16="http://schemas.microsoft.com/office/drawing/2014/main" id="{F6D6375F-3DB5-CBA1-914A-2692C0D32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4" y="1116469"/>
            <a:ext cx="7176099" cy="40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748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Increment </a:t>
            </a:r>
            <a:r>
              <a:rPr lang="en-US" dirty="0" err="1"/>
              <a:t>Mentail</a:t>
            </a:r>
            <a:r>
              <a:rPr lang="en-US" dirty="0"/>
              <a:t> Rendering</a:t>
            </a:r>
            <a:r>
              <a:rPr lang="vi-VN" dirty="0"/>
              <a:t> (</a:t>
            </a:r>
            <a:r>
              <a:rPr lang="vi-VN" dirty="0" err="1"/>
              <a:t>Gerenated</a:t>
            </a:r>
            <a:r>
              <a:rPr lang="vi-VN" dirty="0"/>
              <a:t> </a:t>
            </a:r>
            <a:r>
              <a:rPr lang="vi-VN" dirty="0" err="1"/>
              <a:t>On-Demand</a:t>
            </a:r>
            <a:r>
              <a:rPr lang="vi-VN" dirty="0"/>
              <a:t>)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0699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With ISR, you can retain the benefits of static while scaling to millions of pages.</a:t>
            </a:r>
            <a:endParaRPr lang="vi-VN" sz="1300" dirty="0"/>
          </a:p>
          <a:p>
            <a:pPr marL="0" indent="0">
              <a:buNone/>
            </a:pPr>
            <a:r>
              <a:rPr lang="vi-VN" sz="1300" dirty="0" err="1"/>
              <a:t>Because</a:t>
            </a:r>
            <a:r>
              <a:rPr lang="vi-VN" sz="13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Elena"/>
              </a:rPr>
              <a:t>Static pages can be generated at runtime (on-demand) instead of at build-time</a:t>
            </a:r>
            <a:r>
              <a:rPr lang="vi-VN" sz="1600" b="1" i="0" dirty="0">
                <a:solidFill>
                  <a:srgbClr val="333333"/>
                </a:solidFill>
                <a:effectLst/>
                <a:latin typeface="Elena"/>
              </a:rPr>
              <a:t>.</a:t>
            </a:r>
            <a:endParaRPr lang="en-US" sz="1300" b="1" dirty="0"/>
          </a:p>
        </p:txBody>
      </p:sp>
      <p:pic>
        <p:nvPicPr>
          <p:cNvPr id="4098" name="Picture 2" descr="How HashiCorp developers iterate faster with ISR – Vercel">
            <a:extLst>
              <a:ext uri="{FF2B5EF4-FFF2-40B4-BE49-F238E27FC236}">
                <a16:creationId xmlns:a16="http://schemas.microsoft.com/office/drawing/2014/main" id="{C30C9A15-A580-6AB6-A1F7-D6DAA9B5B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064" y="2213291"/>
            <a:ext cx="9133952" cy="404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517110-36B8-697C-1572-6345D78EAFDF}"/>
              </a:ext>
            </a:extLst>
          </p:cNvPr>
          <p:cNvSpPr txBox="1">
            <a:spLocks/>
          </p:cNvSpPr>
          <p:nvPr/>
        </p:nvSpPr>
        <p:spPr>
          <a:xfrm>
            <a:off x="1101132" y="6254589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https://www.smashingmagazine.com/2021/04/incremental-static-regeneration-nextjs/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853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Per-page Basis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AB54-0F16-B261-6711-80F8667B8A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6331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Importantly, Next.js lets you </a:t>
            </a:r>
            <a:r>
              <a:rPr lang="en-US" sz="1600" b="1" i="0" dirty="0">
                <a:solidFill>
                  <a:srgbClr val="171717"/>
                </a:solidFill>
                <a:effectLst/>
                <a:latin typeface="Inter"/>
              </a:rPr>
              <a:t>choose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which pre-rendering form to use for each page. You can create a "hybrid" Next.js app by using </a:t>
            </a:r>
            <a:r>
              <a:rPr lang="en-US" sz="1600" b="0" i="0" u="none" strike="noStrike" dirty="0">
                <a:solidFill>
                  <a:srgbClr val="0074DE"/>
                </a:solidFill>
                <a:effectLst/>
                <a:latin typeface="Inter"/>
                <a:hlinkClick r:id="rId3"/>
              </a:rPr>
              <a:t>Static Generation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for most pages and using </a:t>
            </a:r>
            <a:r>
              <a:rPr lang="en-US" sz="1600" b="0" i="0" u="none" strike="noStrike" dirty="0">
                <a:solidFill>
                  <a:srgbClr val="0074DE"/>
                </a:solidFill>
                <a:effectLst/>
                <a:latin typeface="Inter"/>
                <a:hlinkClick r:id="rId4"/>
              </a:rPr>
              <a:t>Server-side Rendering</a:t>
            </a:r>
            <a:r>
              <a:rPr lang="en-US" sz="1600" b="0" i="0" dirty="0">
                <a:solidFill>
                  <a:srgbClr val="171717"/>
                </a:solidFill>
                <a:effectLst/>
                <a:latin typeface="Inter"/>
              </a:rPr>
              <a:t> for others.</a:t>
            </a:r>
            <a:endParaRPr lang="en-US" sz="13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BADF3F-8A3A-4C80-6FD6-6DEA9678C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214" y="1999971"/>
            <a:ext cx="5267569" cy="411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656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Compare</a:t>
            </a:r>
            <a:r>
              <a:rPr lang="vi-VN" dirty="0"/>
              <a:t> </a:t>
            </a:r>
            <a:r>
              <a:rPr lang="vi-VN" dirty="0" err="1"/>
              <a:t>Between</a:t>
            </a:r>
            <a:r>
              <a:rPr lang="vi-VN" dirty="0"/>
              <a:t> </a:t>
            </a:r>
            <a:r>
              <a:rPr lang="vi-VN" dirty="0" err="1"/>
              <a:t>Rendering</a:t>
            </a:r>
            <a:r>
              <a:rPr lang="vi-VN" dirty="0"/>
              <a:t> </a:t>
            </a:r>
            <a:r>
              <a:rPr lang="vi-VN" dirty="0" err="1"/>
              <a:t>Types</a:t>
            </a:r>
            <a:endParaRPr lang="en-US" dirty="0"/>
          </a:p>
        </p:txBody>
      </p:sp>
      <p:pic>
        <p:nvPicPr>
          <p:cNvPr id="6" name="Hình ảnh 5" descr="Ảnh có chứa văn bản, ảnh chụp màn hình, Phông chữ, thiết kế&#10;&#10;Mô tả được tạo tự động">
            <a:extLst>
              <a:ext uri="{FF2B5EF4-FFF2-40B4-BE49-F238E27FC236}">
                <a16:creationId xmlns:a16="http://schemas.microsoft.com/office/drawing/2014/main" id="{97800286-7E2B-EB52-4B30-70B638C13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904" y="944142"/>
            <a:ext cx="8540192" cy="517946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https://theodorusclarence.com/blog/nextjs-fetch-usecase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4869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</a:t>
            </a:r>
            <a:r>
              <a:rPr lang="vi-VN" dirty="0"/>
              <a:t>x</a:t>
            </a:r>
            <a:r>
              <a:rPr lang="en-US" dirty="0" err="1"/>
              <a:t>tJS</a:t>
            </a:r>
            <a:r>
              <a:rPr lang="vi-VN" dirty="0"/>
              <a:t> SEO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45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Optimazation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1304190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https://www.youtube.com/watch?v=IU_qq_c_lKA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81EC9FE-63ED-48F6-937C-0823CCEED2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80257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300" dirty="0"/>
              <a:t>The Next.js Image component extends the HTML &lt;</a:t>
            </a:r>
            <a:r>
              <a:rPr lang="en-US" sz="1300" dirty="0" err="1"/>
              <a:t>img</a:t>
            </a:r>
            <a:r>
              <a:rPr lang="en-US" sz="1300" dirty="0"/>
              <a:t>&gt; element with features for automatic image optimization:</a:t>
            </a:r>
          </a:p>
          <a:p>
            <a:r>
              <a:rPr lang="en-US" sz="1300" b="1" dirty="0"/>
              <a:t>Size Optimization</a:t>
            </a:r>
            <a:r>
              <a:rPr lang="en-US" sz="1300" dirty="0"/>
              <a:t>: Automatically serve correctly sized images for each device, using modern image formats like </a:t>
            </a:r>
            <a:r>
              <a:rPr lang="en-US" sz="1300" dirty="0" err="1"/>
              <a:t>WebP</a:t>
            </a:r>
            <a:r>
              <a:rPr lang="en-US" sz="1300" dirty="0"/>
              <a:t> and AVIF.</a:t>
            </a:r>
          </a:p>
          <a:p>
            <a:r>
              <a:rPr lang="en-US" sz="1300" b="1" dirty="0"/>
              <a:t>Visual Stability</a:t>
            </a:r>
            <a:r>
              <a:rPr lang="en-US" sz="1300" dirty="0"/>
              <a:t>: Prevent layout shift automatically when images are loading.</a:t>
            </a:r>
          </a:p>
          <a:p>
            <a:r>
              <a:rPr lang="en-US" sz="1300" b="1" dirty="0"/>
              <a:t>Faster Page Loads</a:t>
            </a:r>
            <a:r>
              <a:rPr lang="en-US" sz="1300" dirty="0"/>
              <a:t>: Images are only loaded when they enter the viewport using native browser lazy loading, with optional blur-up placeholders.</a:t>
            </a:r>
          </a:p>
          <a:p>
            <a:r>
              <a:rPr lang="en-US" sz="1300" b="1" dirty="0"/>
              <a:t>Asset Flexibility</a:t>
            </a:r>
            <a:r>
              <a:rPr lang="en-US" sz="1300" dirty="0"/>
              <a:t>: On-demand image resizing, even for images stored on remote servers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ECB0EF3E-BC99-C191-2D29-D7BD5C0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804" y="3163962"/>
            <a:ext cx="6544588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58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en-US" dirty="0"/>
              <a:t>Font Optimization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https://blog.logrocket.com/next-js-font-optimization-custom-google-fonts/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50006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Head</a:t>
            </a:r>
            <a:r>
              <a:rPr lang="vi-VN" dirty="0"/>
              <a:t> </a:t>
            </a:r>
            <a:r>
              <a:rPr lang="vi-VN" dirty="0" err="1"/>
              <a:t>Component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AFBBAD4-E1F7-B56F-4F22-DE212F9C1999}"/>
              </a:ext>
            </a:extLst>
          </p:cNvPr>
          <p:cNvSpPr txBox="1">
            <a:spLocks/>
          </p:cNvSpPr>
          <p:nvPr/>
        </p:nvSpPr>
        <p:spPr>
          <a:xfrm>
            <a:off x="2279301" y="6257875"/>
            <a:ext cx="9659816" cy="389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" panose="05000000000000000000" pitchFamily="2" charset="2"/>
              <a:buNone/>
            </a:pPr>
            <a:r>
              <a:rPr lang="vi-VN" b="1" dirty="0"/>
              <a:t> </a:t>
            </a:r>
            <a:r>
              <a:rPr lang="vi-VN" b="1" dirty="0" err="1"/>
              <a:t>More</a:t>
            </a:r>
            <a:r>
              <a:rPr lang="vi-VN" b="1" dirty="0"/>
              <a:t> </a:t>
            </a:r>
            <a:r>
              <a:rPr lang="vi-VN" b="1" dirty="0" err="1"/>
              <a:t>Detail</a:t>
            </a:r>
            <a:r>
              <a:rPr lang="vi-VN" b="1" dirty="0"/>
              <a:t>: https://blog.logrocket.com/next-js-font-optimization-custom-google-fonts/</a:t>
            </a:r>
            <a:endParaRPr lang="en-US" b="1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2566499-F6AA-E36D-AE81-B89ADAF9F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1116470"/>
            <a:ext cx="10515602" cy="12398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/>
              <a:t>The Head Component in Next.js is designed to allow you to easily include all of the HTML elements that you want included in the &lt;head&gt; element for a given HTML element.</a:t>
            </a:r>
            <a:endParaRPr lang="vi-VN" sz="1300" dirty="0"/>
          </a:p>
          <a:p>
            <a:r>
              <a:rPr lang="vi-VN" sz="1300" dirty="0" err="1"/>
              <a:t>We</a:t>
            </a:r>
            <a:r>
              <a:rPr lang="vi-VN" sz="1300" dirty="0"/>
              <a:t> can </a:t>
            </a:r>
            <a:r>
              <a:rPr lang="vi-VN" sz="1300" dirty="0" err="1"/>
              <a:t>make</a:t>
            </a:r>
            <a:r>
              <a:rPr lang="vi-VN" sz="1300" dirty="0"/>
              <a:t> </a:t>
            </a:r>
            <a:r>
              <a:rPr lang="vi-VN" sz="1300" dirty="0" err="1"/>
              <a:t>each</a:t>
            </a:r>
            <a:r>
              <a:rPr lang="vi-VN" sz="1300" dirty="0"/>
              <a:t> </a:t>
            </a:r>
            <a:r>
              <a:rPr lang="vi-VN" sz="1300" dirty="0" err="1"/>
              <a:t>pages</a:t>
            </a:r>
            <a:r>
              <a:rPr lang="vi-VN" sz="1300" dirty="0"/>
              <a:t> </a:t>
            </a:r>
            <a:r>
              <a:rPr lang="vi-VN" sz="1300" dirty="0" err="1"/>
              <a:t>with</a:t>
            </a:r>
            <a:r>
              <a:rPr lang="vi-VN" sz="1300" dirty="0"/>
              <a:t> </a:t>
            </a:r>
            <a:r>
              <a:rPr lang="vi-VN" sz="1300" dirty="0" err="1"/>
              <a:t>difference</a:t>
            </a:r>
            <a:r>
              <a:rPr lang="vi-VN" sz="1300" dirty="0"/>
              <a:t> </a:t>
            </a:r>
            <a:r>
              <a:rPr lang="vi-VN" sz="1300" dirty="0" err="1"/>
              <a:t>title</a:t>
            </a:r>
            <a:r>
              <a:rPr lang="vi-VN" sz="1300" dirty="0"/>
              <a:t>, </a:t>
            </a:r>
            <a:r>
              <a:rPr lang="vi-VN" sz="1300" dirty="0" err="1"/>
              <a:t>meta</a:t>
            </a:r>
            <a:r>
              <a:rPr lang="vi-VN" sz="1300" dirty="0"/>
              <a:t> </a:t>
            </a:r>
            <a:r>
              <a:rPr lang="vi-VN" sz="1300" dirty="0" err="1"/>
              <a:t>tags</a:t>
            </a:r>
            <a:r>
              <a:rPr lang="vi-VN" sz="1300" dirty="0"/>
              <a:t>, </a:t>
            </a:r>
            <a:r>
              <a:rPr lang="vi-VN" sz="1300" dirty="0" err="1"/>
              <a:t>charset</a:t>
            </a:r>
            <a:r>
              <a:rPr lang="vi-VN" sz="1300" dirty="0"/>
              <a:t>, </a:t>
            </a:r>
            <a:r>
              <a:rPr lang="vi-VN" sz="1300" dirty="0" err="1"/>
              <a:t>author</a:t>
            </a:r>
            <a:r>
              <a:rPr lang="vi-VN" sz="1300" dirty="0"/>
              <a:t>, </a:t>
            </a:r>
            <a:r>
              <a:rPr lang="vi-VN" sz="1300" dirty="0" err="1"/>
              <a:t>viewport</a:t>
            </a:r>
            <a:r>
              <a:rPr lang="vi-VN" sz="1300" dirty="0"/>
              <a:t> </a:t>
            </a:r>
            <a:r>
              <a:rPr lang="vi-VN" sz="1300" dirty="0" err="1"/>
              <a:t>settings</a:t>
            </a:r>
            <a:r>
              <a:rPr lang="vi-VN" sz="1300" dirty="0"/>
              <a:t>, </a:t>
            </a:r>
            <a:r>
              <a:rPr lang="vi-VN" sz="1300" dirty="0" err="1"/>
              <a:t>etc</a:t>
            </a:r>
            <a:r>
              <a:rPr lang="vi-VN" sz="1300" dirty="0"/>
              <a:t>. </a:t>
            </a:r>
          </a:p>
          <a:p>
            <a:r>
              <a:rPr lang="en-US" sz="1300" dirty="0"/>
              <a:t>All these tags help to provide information about the website to Google. Google ranks your website by using this information. That is why the Head component is considered SEO friendly.</a:t>
            </a:r>
            <a:endParaRPr lang="vi-VN" sz="13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78814A6-6D9C-7AAE-140C-7CF024927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705" y="2528666"/>
            <a:ext cx="6182588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8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/>
              <a:t>Other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2676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useSWR</a:t>
            </a:r>
            <a:endParaRPr lang="en-US" dirty="0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FD5940BC-50D1-9182-AE62-37AF4F49D1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8" y="944142"/>
            <a:ext cx="5711483" cy="389358"/>
          </a:xfrm>
        </p:spPr>
        <p:txBody>
          <a:bodyPr/>
          <a:lstStyle/>
          <a:p>
            <a:r>
              <a:rPr lang="en-US" dirty="0"/>
              <a:t>https://swr.vercel.app/</a:t>
            </a:r>
          </a:p>
        </p:txBody>
      </p:sp>
      <p:pic>
        <p:nvPicPr>
          <p:cNvPr id="9" name="Hình ảnh 8" descr="Ảnh có chứa văn bản, ảnh chụp màn hình, biểu đồ, Phông chữ&#10;&#10;Mô tả được tạo tự động">
            <a:extLst>
              <a:ext uri="{FF2B5EF4-FFF2-40B4-BE49-F238E27FC236}">
                <a16:creationId xmlns:a16="http://schemas.microsoft.com/office/drawing/2014/main" id="{AFADF29E-7A49-51E4-C6FA-D28860A49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799" y="579044"/>
            <a:ext cx="6265077" cy="587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02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Introduc</a:t>
            </a:r>
            <a:r>
              <a:rPr lang="vi-VN" dirty="0" err="1">
                <a:solidFill>
                  <a:srgbClr val="FF0000"/>
                </a:solidFill>
              </a:rPr>
              <a:t>tion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880422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CD00B5-6360-CD60-ED45-7684A0337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05446"/>
            <a:ext cx="10591801" cy="538696"/>
          </a:xfrm>
        </p:spPr>
        <p:txBody>
          <a:bodyPr/>
          <a:lstStyle/>
          <a:p>
            <a:r>
              <a:rPr lang="vi-VN" dirty="0" err="1"/>
              <a:t>NextJS</a:t>
            </a:r>
            <a:r>
              <a:rPr lang="vi-VN" dirty="0"/>
              <a:t> </a:t>
            </a:r>
            <a:r>
              <a:rPr lang="vi-VN" dirty="0" err="1"/>
              <a:t>with</a:t>
            </a:r>
            <a:r>
              <a:rPr lang="vi-VN" dirty="0"/>
              <a:t> Proxy</a:t>
            </a:r>
            <a:endParaRPr lang="en-US" dirty="0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9B2BBC1-4409-39A7-485B-924C64FE72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202" y="1058315"/>
            <a:ext cx="10591595" cy="42846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4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1FBB662-7727-4B33-9743-54F7C036D5B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>
                <a:cs typeface="Arial"/>
              </a:rPr>
              <a:t>Q&amp;A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88FAC3-289D-44D2-97FE-2AE4A0EE0C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0</a:t>
            </a:r>
            <a:r>
              <a:rPr lang="vi-VN" dirty="0">
                <a:cs typeface="Arial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46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>
                <a:cs typeface="Arial"/>
              </a:rPr>
              <a:t>Purpose</a:t>
            </a:r>
            <a:endParaRPr lang="en-US" dirty="0">
              <a:cs typeface="Arial"/>
            </a:endParaRPr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CC331B29-4ACE-22DD-6973-9283E2D62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151798"/>
              </p:ext>
            </p:extLst>
          </p:nvPr>
        </p:nvGraphicFramePr>
        <p:xfrm>
          <a:off x="1" y="944142"/>
          <a:ext cx="12192000" cy="5508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8601A2E0-51E4-F136-C1BC-6DC9A0DF80B1}"/>
              </a:ext>
            </a:extLst>
          </p:cNvPr>
          <p:cNvSpPr txBox="1"/>
          <p:nvPr/>
        </p:nvSpPr>
        <p:spPr>
          <a:xfrm>
            <a:off x="8625254" y="2734408"/>
            <a:ext cx="207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vi-VN" dirty="0" err="1">
                <a:solidFill>
                  <a:schemeClr val="bg2"/>
                </a:solidFill>
              </a:rPr>
              <a:t>What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dirty="0" err="1">
                <a:solidFill>
                  <a:schemeClr val="bg2"/>
                </a:solidFill>
              </a:rPr>
              <a:t>is</a:t>
            </a:r>
            <a:r>
              <a:rPr lang="vi-VN" dirty="0">
                <a:solidFill>
                  <a:schemeClr val="bg2"/>
                </a:solidFill>
              </a:rPr>
              <a:t> </a:t>
            </a:r>
            <a:r>
              <a:rPr lang="vi-VN" b="1" dirty="0" err="1">
                <a:solidFill>
                  <a:schemeClr val="bg2"/>
                </a:solidFill>
              </a:rPr>
              <a:t>NextJS</a:t>
            </a:r>
            <a:r>
              <a:rPr lang="vi-VN" dirty="0">
                <a:solidFill>
                  <a:schemeClr val="bg2"/>
                </a:solidFill>
              </a:rPr>
              <a:t> 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E5B4D78-5854-0425-3677-32F8BE98851A}"/>
              </a:ext>
            </a:extLst>
          </p:cNvPr>
          <p:cNvSpPr txBox="1"/>
          <p:nvPr/>
        </p:nvSpPr>
        <p:spPr>
          <a:xfrm>
            <a:off x="2407110" y="5829192"/>
            <a:ext cx="778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dirty="0" err="1">
                <a:solidFill>
                  <a:schemeClr val="bg1"/>
                </a:solidFill>
              </a:rPr>
              <a:t>Why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vi-VN" dirty="0" err="1">
                <a:solidFill>
                  <a:schemeClr val="bg1"/>
                </a:solidFill>
              </a:rPr>
              <a:t>is</a:t>
            </a:r>
            <a:r>
              <a:rPr lang="vi-VN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NextJS</a:t>
            </a:r>
            <a:r>
              <a:rPr lang="en-US" b="1" dirty="0">
                <a:solidFill>
                  <a:schemeClr val="bg1"/>
                </a:solidFill>
              </a:rPr>
              <a:t> a popular react framework to build for SEO and more</a:t>
            </a:r>
            <a:r>
              <a:rPr lang="vi-VN" dirty="0">
                <a:solidFill>
                  <a:schemeClr val="bg1"/>
                </a:solidFill>
              </a:rPr>
              <a:t> 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C5C34794-6D63-AFDD-20BB-51E5221FC853}"/>
              </a:ext>
            </a:extLst>
          </p:cNvPr>
          <p:cNvSpPr txBox="1"/>
          <p:nvPr/>
        </p:nvSpPr>
        <p:spPr>
          <a:xfrm>
            <a:off x="955431" y="2734408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vi-VN" u="sng" dirty="0" err="1">
                <a:solidFill>
                  <a:schemeClr val="bg2"/>
                </a:solidFill>
              </a:rPr>
              <a:t>How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u="sng" dirty="0" err="1">
                <a:solidFill>
                  <a:schemeClr val="bg2"/>
                </a:solidFill>
              </a:rPr>
              <a:t>does</a:t>
            </a:r>
            <a:r>
              <a:rPr lang="vi-VN" u="sng" dirty="0">
                <a:solidFill>
                  <a:schemeClr val="bg2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NextJS</a:t>
            </a:r>
            <a:r>
              <a:rPr lang="vi-VN" b="1" u="sng" dirty="0">
                <a:solidFill>
                  <a:schemeClr val="bg1"/>
                </a:solidFill>
              </a:rPr>
              <a:t> </a:t>
            </a:r>
            <a:r>
              <a:rPr lang="vi-VN" b="1" u="sng" dirty="0" err="1">
                <a:solidFill>
                  <a:schemeClr val="bg1"/>
                </a:solidFill>
              </a:rPr>
              <a:t>work</a:t>
            </a:r>
            <a:r>
              <a:rPr lang="vi-VN" b="1" u="sng" dirty="0">
                <a:solidFill>
                  <a:schemeClr val="bg1"/>
                </a:solidFill>
              </a:rPr>
              <a:t> ?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What</a:t>
            </a:r>
            <a:r>
              <a:rPr lang="vi-VN" dirty="0"/>
              <a:t> </a:t>
            </a:r>
            <a:r>
              <a:rPr lang="vi-VN" dirty="0" err="1"/>
              <a:t>is</a:t>
            </a:r>
            <a:r>
              <a:rPr lang="vi-VN" dirty="0"/>
              <a:t> </a:t>
            </a:r>
            <a:r>
              <a:rPr lang="vi-VN" dirty="0" err="1"/>
              <a:t>NextJS</a:t>
            </a:r>
            <a:r>
              <a:rPr lang="vi-VN" dirty="0"/>
              <a:t>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0004BA-4F47-4C5C-B300-EF35A2F015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6286" y="1028155"/>
            <a:ext cx="5240574" cy="10818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 sz="2000" dirty="0" err="1">
                <a:solidFill>
                  <a:schemeClr val="bg1"/>
                </a:solidFill>
                <a:cs typeface="Arial"/>
              </a:rPr>
              <a:t>NextJS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is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a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React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framework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for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 the </a:t>
            </a:r>
            <a:r>
              <a:rPr lang="vi-VN" sz="2000" dirty="0" err="1">
                <a:solidFill>
                  <a:schemeClr val="bg1"/>
                </a:solidFill>
                <a:cs typeface="Arial"/>
              </a:rPr>
              <a:t>Web</a:t>
            </a:r>
            <a:r>
              <a:rPr lang="vi-VN" sz="2000" dirty="0">
                <a:solidFill>
                  <a:schemeClr val="bg1"/>
                </a:solidFill>
                <a:cs typeface="Arial"/>
              </a:rPr>
              <a:t>.</a:t>
            </a:r>
          </a:p>
          <a:p>
            <a:r>
              <a:rPr lang="en-US" sz="2000" dirty="0">
                <a:solidFill>
                  <a:schemeClr val="bg1"/>
                </a:solidFill>
                <a:cs typeface="Arial"/>
              </a:rPr>
              <a:t>All the tools you need to make the Web. Faster.</a:t>
            </a:r>
            <a:endParaRPr lang="vi-VN" sz="20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1026" name="Picture 2" descr="Next.js vs React: Which Framework Is Better For your Front-end?">
            <a:extLst>
              <a:ext uri="{FF2B5EF4-FFF2-40B4-BE49-F238E27FC236}">
                <a16:creationId xmlns:a16="http://schemas.microsoft.com/office/drawing/2014/main" id="{6B05A202-1ADA-7CB0-AD57-694FBC14E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0" y="917365"/>
            <a:ext cx="3665455" cy="229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-250310" y="3080771"/>
            <a:ext cx="5240574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vi-VN" sz="2000" dirty="0">
                <a:cs typeface="Arial"/>
              </a:rPr>
              <a:t>https://nextjs.org/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CDDE48-1DC4-BB9D-ACCA-F2342D2A2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42964"/>
            <a:ext cx="5693565" cy="297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EB1F5148-0E35-3C72-006D-BFA29F008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41" y="5074676"/>
            <a:ext cx="7999587" cy="137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Showcase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B640BAB-898F-8C57-DD6B-00037059F2E4}"/>
              </a:ext>
            </a:extLst>
          </p:cNvPr>
          <p:cNvSpPr txBox="1">
            <a:spLocks/>
          </p:cNvSpPr>
          <p:nvPr/>
        </p:nvSpPr>
        <p:spPr>
          <a:xfrm>
            <a:off x="4311621" y="5762309"/>
            <a:ext cx="3568757" cy="439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2"/>
              </a:rPr>
              <a:t>https://nextjs.org/showcase</a:t>
            </a:r>
            <a:endParaRPr lang="vi-VN" sz="2000" dirty="0"/>
          </a:p>
          <a:p>
            <a:pPr marL="0" indent="0">
              <a:buNone/>
            </a:pPr>
            <a:endParaRPr lang="vi-VN" sz="2000" dirty="0"/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C6719338-6626-4D56-28F6-BCC3855D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523" y="1095691"/>
            <a:ext cx="7185563" cy="46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44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483D1C0-AEBE-43F2-AF2A-23F080C327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vi-VN" dirty="0" err="1">
                <a:solidFill>
                  <a:srgbClr val="FF0000"/>
                </a:solidFill>
              </a:rPr>
              <a:t>NextJS</a:t>
            </a:r>
            <a:r>
              <a:rPr lang="vi-VN" dirty="0">
                <a:solidFill>
                  <a:srgbClr val="FF0000"/>
                </a:solidFill>
              </a:rPr>
              <a:t> </a:t>
            </a:r>
            <a:r>
              <a:rPr lang="vi-VN" dirty="0" err="1">
                <a:solidFill>
                  <a:srgbClr val="FF0000"/>
                </a:solidFill>
              </a:rPr>
              <a:t>Router</a:t>
            </a:r>
            <a:endParaRPr lang="vi-VN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3C3E41"/>
              </a:solidFill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B8D4B-E800-4849-82AC-CE4520B696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3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In Next.js, a page is a React Component exported from a file in the </a:t>
            </a:r>
            <a:r>
              <a:rPr lang="en-US" b="1" dirty="0"/>
              <a:t>pages directory.</a:t>
            </a:r>
            <a:endParaRPr lang="vi-VN" b="1" dirty="0"/>
          </a:p>
          <a:p>
            <a:pPr algn="just"/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Pages are associated with a route based on their </a:t>
            </a:r>
            <a:r>
              <a:rPr lang="en-US" b="1" i="0" dirty="0">
                <a:solidFill>
                  <a:srgbClr val="171717"/>
                </a:solidFill>
                <a:effectLst/>
                <a:latin typeface="Inter"/>
              </a:rPr>
              <a:t>file name</a:t>
            </a:r>
            <a:r>
              <a:rPr lang="en-US" b="0" i="0" dirty="0">
                <a:solidFill>
                  <a:srgbClr val="171717"/>
                </a:solidFill>
                <a:effectLst/>
                <a:latin typeface="Inter"/>
              </a:rPr>
              <a:t>. For example, in development:</a:t>
            </a:r>
            <a:endParaRPr lang="vi-VN" b="0" i="0" dirty="0">
              <a:solidFill>
                <a:srgbClr val="171717"/>
              </a:solidFill>
              <a:effectLst/>
              <a:latin typeface="Inter"/>
            </a:endParaRPr>
          </a:p>
          <a:p>
            <a:pPr lvl="1" algn="just"/>
            <a:r>
              <a:rPr lang="en-US" b="1" dirty="0"/>
              <a:t>pages/index</a:t>
            </a:r>
            <a:r>
              <a:rPr lang="vi-VN" dirty="0"/>
              <a:t> </a:t>
            </a:r>
            <a:r>
              <a:rPr lang="en-US" dirty="0"/>
              <a:t>is associated with</a:t>
            </a:r>
            <a:r>
              <a:rPr lang="vi-VN" dirty="0"/>
              <a:t> the / </a:t>
            </a:r>
            <a:r>
              <a:rPr lang="vi-VN" dirty="0" err="1"/>
              <a:t>route</a:t>
            </a:r>
            <a:r>
              <a:rPr lang="vi-VN" dirty="0"/>
              <a:t>. (localhost:3000)</a:t>
            </a:r>
          </a:p>
          <a:p>
            <a:pPr lvl="1" algn="just"/>
            <a:r>
              <a:rPr lang="en-US" b="1" dirty="0"/>
              <a:t>pages/posts/first-post</a:t>
            </a:r>
            <a:r>
              <a:rPr lang="en-US" dirty="0"/>
              <a:t> is associated with the /posts/first-post route.</a:t>
            </a:r>
            <a:r>
              <a:rPr lang="vi-VN" dirty="0"/>
              <a:t> (localhost:3000/</a:t>
            </a:r>
            <a:r>
              <a:rPr lang="vi-VN" dirty="0" err="1"/>
              <a:t>posts</a:t>
            </a:r>
            <a:r>
              <a:rPr lang="vi-VN" dirty="0"/>
              <a:t>/</a:t>
            </a:r>
            <a:r>
              <a:rPr lang="vi-VN" dirty="0" err="1"/>
              <a:t>first-post</a:t>
            </a:r>
            <a:r>
              <a:rPr lang="vi-VN" dirty="0"/>
              <a:t>)</a:t>
            </a:r>
            <a:endParaRPr lang="en-US" dirty="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B3130E90-856B-1760-FE22-6027D67BC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07" y="2287424"/>
            <a:ext cx="2319951" cy="4340553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14C2A50-BD77-2ACA-7519-1FF7B2492CB0}"/>
              </a:ext>
            </a:extLst>
          </p:cNvPr>
          <p:cNvSpPr txBox="1">
            <a:spLocks/>
          </p:cNvSpPr>
          <p:nvPr/>
        </p:nvSpPr>
        <p:spPr>
          <a:xfrm>
            <a:off x="2705101" y="2400299"/>
            <a:ext cx="8944708" cy="3974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vi-VN" dirty="0" err="1"/>
              <a:t>There</a:t>
            </a:r>
            <a:r>
              <a:rPr lang="vi-VN" dirty="0"/>
              <a:t> </a:t>
            </a:r>
            <a:r>
              <a:rPr lang="vi-VN" dirty="0" err="1"/>
              <a:t>are</a:t>
            </a:r>
            <a:r>
              <a:rPr lang="vi-VN" dirty="0"/>
              <a:t> 4 </a:t>
            </a:r>
            <a:r>
              <a:rPr lang="vi-VN" dirty="0" err="1"/>
              <a:t>types</a:t>
            </a:r>
            <a:r>
              <a:rPr lang="vi-VN" dirty="0"/>
              <a:t> </a:t>
            </a:r>
            <a:r>
              <a:rPr lang="vi-VN" dirty="0" err="1"/>
              <a:t>of</a:t>
            </a:r>
            <a:r>
              <a:rPr lang="vi-VN" dirty="0"/>
              <a:t> </a:t>
            </a:r>
            <a:r>
              <a:rPr lang="vi-VN" dirty="0" err="1"/>
              <a:t>page</a:t>
            </a:r>
            <a:r>
              <a:rPr lang="vi-VN" dirty="0"/>
              <a:t> </a:t>
            </a:r>
            <a:r>
              <a:rPr lang="vi-VN" dirty="0" err="1"/>
              <a:t>router</a:t>
            </a:r>
            <a:r>
              <a:rPr lang="vi-VN" dirty="0"/>
              <a:t> : </a:t>
            </a:r>
          </a:p>
          <a:p>
            <a:pPr algn="just"/>
            <a:r>
              <a:rPr lang="vi-VN" b="1" dirty="0" err="1"/>
              <a:t>String</a:t>
            </a:r>
            <a:r>
              <a:rPr lang="vi-VN" b="1" dirty="0"/>
              <a:t> </a:t>
            </a:r>
            <a:r>
              <a:rPr lang="vi-VN" b="1" dirty="0" err="1"/>
              <a:t>Parameter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</a:t>
            </a:r>
            <a:r>
              <a:rPr lang="vi-VN" dirty="0" err="1"/>
              <a:t>index.tsx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endParaRPr lang="vi-VN" dirty="0"/>
          </a:p>
          <a:p>
            <a:pPr algn="just"/>
            <a:r>
              <a:rPr lang="vi-VN" b="1" dirty="0" err="1"/>
              <a:t>Dynamic</a:t>
            </a:r>
            <a:r>
              <a:rPr lang="vi-VN" b="1" dirty="0"/>
              <a:t> </a:t>
            </a:r>
            <a:r>
              <a:rPr lang="vi-VN" b="1" dirty="0" err="1"/>
              <a:t>Segment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books</a:t>
            </a:r>
            <a:r>
              <a:rPr lang="vi-VN" dirty="0"/>
              <a:t>/[</a:t>
            </a:r>
            <a:r>
              <a:rPr lang="vi-VN" dirty="0" err="1"/>
              <a:t>id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books</a:t>
            </a:r>
            <a:r>
              <a:rPr lang="vi-VN" dirty="0"/>
              <a:t>/1 &amp;&amp; localhost:3000/</a:t>
            </a:r>
            <a:r>
              <a:rPr lang="vi-VN" dirty="0" err="1"/>
              <a:t>books</a:t>
            </a:r>
            <a:r>
              <a:rPr lang="vi-VN" dirty="0"/>
              <a:t>/1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categories</a:t>
            </a:r>
            <a:r>
              <a:rPr lang="vi-VN" dirty="0"/>
              <a:t>/[</a:t>
            </a:r>
            <a:r>
              <a:rPr lang="vi-VN" dirty="0" err="1"/>
              <a:t>categoryId</a:t>
            </a:r>
            <a:r>
              <a:rPr lang="vi-VN" dirty="0"/>
              <a:t>]/</a:t>
            </a:r>
            <a:r>
              <a:rPr lang="vi-VN" dirty="0" err="1"/>
              <a:t>index.tsx</a:t>
            </a:r>
            <a:r>
              <a:rPr lang="vi-VN" dirty="0"/>
              <a:t> =&gt; the </a:t>
            </a:r>
            <a:r>
              <a:rPr lang="vi-VN" dirty="0" err="1"/>
              <a:t>same</a:t>
            </a:r>
            <a:r>
              <a:rPr lang="vi-VN" dirty="0"/>
              <a:t> </a:t>
            </a:r>
            <a:r>
              <a:rPr lang="vi-VN" dirty="0" err="1"/>
              <a:t>above</a:t>
            </a:r>
            <a:r>
              <a:rPr lang="vi-VN" dirty="0"/>
              <a:t> </a:t>
            </a:r>
          </a:p>
          <a:p>
            <a:pPr algn="just"/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/[…</a:t>
            </a:r>
            <a:r>
              <a:rPr lang="vi-VN" dirty="0" err="1"/>
              <a:t>slug</a:t>
            </a:r>
            <a:r>
              <a:rPr lang="vi-VN" dirty="0"/>
              <a:t>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Not</a:t>
            </a:r>
            <a:r>
              <a:rPr lang="vi-VN" b="1" dirty="0"/>
              <a:t>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r>
              <a:rPr lang="vi-VN" b="1" dirty="0" err="1"/>
              <a:t>Optional</a:t>
            </a:r>
            <a:r>
              <a:rPr lang="vi-VN" b="1" dirty="0"/>
              <a:t> </a:t>
            </a:r>
            <a:r>
              <a:rPr lang="vi-VN" b="1" dirty="0" err="1"/>
              <a:t>Catch-all</a:t>
            </a:r>
            <a:r>
              <a:rPr lang="vi-VN" b="1" dirty="0"/>
              <a:t> </a:t>
            </a:r>
            <a:r>
              <a:rPr lang="vi-VN" b="1" dirty="0" err="1"/>
              <a:t>Segments</a:t>
            </a:r>
            <a:endParaRPr lang="vi-VN" b="1" dirty="0"/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r>
              <a:rPr lang="vi-VN" dirty="0"/>
              <a:t>/1/1 &amp;&amp; localhost:3000/</a:t>
            </a:r>
            <a:r>
              <a:rPr lang="vi-VN" dirty="0" err="1"/>
              <a:t>shop</a:t>
            </a:r>
            <a:r>
              <a:rPr lang="vi-VN" dirty="0"/>
              <a:t>/1/2</a:t>
            </a:r>
          </a:p>
          <a:p>
            <a:pPr lvl="1" algn="just"/>
            <a:r>
              <a:rPr lang="vi-VN" dirty="0" err="1"/>
              <a:t>page</a:t>
            </a:r>
            <a:r>
              <a:rPr lang="vi-VN" dirty="0"/>
              <a:t>/</a:t>
            </a:r>
            <a:r>
              <a:rPr lang="vi-VN" dirty="0" err="1"/>
              <a:t>shop</a:t>
            </a:r>
            <a:r>
              <a:rPr lang="vi-VN" dirty="0"/>
              <a:t>/[[…</a:t>
            </a:r>
            <a:r>
              <a:rPr lang="vi-VN" dirty="0" err="1"/>
              <a:t>slug</a:t>
            </a:r>
            <a:r>
              <a:rPr lang="vi-VN" dirty="0"/>
              <a:t>]].</a:t>
            </a:r>
            <a:r>
              <a:rPr lang="vi-VN" dirty="0" err="1"/>
              <a:t>tsx</a:t>
            </a:r>
            <a:r>
              <a:rPr lang="vi-VN" dirty="0"/>
              <a:t> =&gt; </a:t>
            </a:r>
            <a:r>
              <a:rPr lang="vi-VN" b="1" dirty="0" err="1"/>
              <a:t>Match</a:t>
            </a:r>
            <a:r>
              <a:rPr lang="vi-VN" dirty="0"/>
              <a:t> localhost:3000/</a:t>
            </a:r>
            <a:r>
              <a:rPr lang="vi-VN" dirty="0" err="1"/>
              <a:t>shop</a:t>
            </a:r>
            <a:endParaRPr lang="vi-VN" dirty="0"/>
          </a:p>
          <a:p>
            <a:pPr algn="just"/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1933474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09562-4D8D-434E-AE6A-6CF89E6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App</a:t>
            </a:r>
            <a:r>
              <a:rPr lang="vi-VN" dirty="0"/>
              <a:t> </a:t>
            </a:r>
            <a:r>
              <a:rPr lang="vi-VN" dirty="0" err="1"/>
              <a:t>Router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810E-7BC7-111B-F072-F79A727A42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944142"/>
            <a:ext cx="10617973" cy="1456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/>
              <a:t>The App Router is a new paradigm for building applications using </a:t>
            </a:r>
            <a:r>
              <a:rPr lang="en-US" dirty="0" err="1"/>
              <a:t>React's</a:t>
            </a:r>
            <a:r>
              <a:rPr lang="en-US" dirty="0"/>
              <a:t> latest features. If you're already familiar with Next.js, you'll find that the App Router is a natural evolution of the existing file-system based router in the Pages Router.</a:t>
            </a:r>
            <a:endParaRPr lang="vi-VN" dirty="0"/>
          </a:p>
          <a:p>
            <a:pPr algn="just"/>
            <a:r>
              <a:rPr lang="en-US" dirty="0">
                <a:hlinkClick r:id="rId2"/>
              </a:rPr>
              <a:t>https://nextjs.org/docs/app</a:t>
            </a:r>
            <a:r>
              <a:rPr lang="vi-VN" dirty="0"/>
              <a:t> (</a:t>
            </a:r>
            <a:r>
              <a:rPr lang="vi-VN" dirty="0" err="1"/>
              <a:t>More</a:t>
            </a:r>
            <a:r>
              <a:rPr lang="vi-VN" dirty="0"/>
              <a:t> </a:t>
            </a:r>
            <a:r>
              <a:rPr lang="vi-VN" dirty="0" err="1"/>
              <a:t>Detail</a:t>
            </a:r>
            <a:r>
              <a:rPr lang="vi-VN" dirty="0"/>
              <a:t>)</a:t>
            </a:r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77550"/>
      </p:ext>
    </p:extLst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shTech-Powerpoint Template (2)" id="{08B94A51-65A5-614F-9ADE-846838A447BB}" vid="{4B469189-16F0-E24E-9D3A-30B9A3F9C9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9ED3CD6D966B46B07A514663589B2D" ma:contentTypeVersion="6" ma:contentTypeDescription="Create a new document." ma:contentTypeScope="" ma:versionID="59895a3b6ce07bba0268f15bf3db50e5">
  <xsd:schema xmlns:xsd="http://www.w3.org/2001/XMLSchema" xmlns:xs="http://www.w3.org/2001/XMLSchema" xmlns:p="http://schemas.microsoft.com/office/2006/metadata/properties" xmlns:ns2="a303498c-e7d6-4b65-84d9-c7f792967138" xmlns:ns3="140670e8-552e-4ed4-90a8-2e1fc7c78fb9" targetNamespace="http://schemas.microsoft.com/office/2006/metadata/properties" ma:root="true" ma:fieldsID="36649e523fe2fa0b4f9464a280655f98" ns2:_="" ns3:_="">
    <xsd:import namespace="a303498c-e7d6-4b65-84d9-c7f792967138"/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3498c-e7d6-4b65-84d9-c7f7929671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6C3307-F054-4959-9144-4D96D0E24931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A18C1C08-6FF0-49FF-B6D5-CA0BC27F4504}">
  <ds:schemaRefs>
    <ds:schemaRef ds:uri="140670e8-552e-4ed4-90a8-2e1fc7c78fb9"/>
    <ds:schemaRef ds:uri="a303498c-e7d6-4b65-84d9-c7f7929671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19276A-3D42-45D5-B57B-67CFD19FD6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4225</TotalTime>
  <Words>1472</Words>
  <Application>Microsoft Office PowerPoint</Application>
  <PresentationFormat>Màn hình rộng</PresentationFormat>
  <Paragraphs>160</Paragraphs>
  <Slides>32</Slides>
  <Notes>18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8" baseType="lpstr">
      <vt:lpstr>Arial</vt:lpstr>
      <vt:lpstr>Calibri</vt:lpstr>
      <vt:lpstr>Elena</vt:lpstr>
      <vt:lpstr>Inter</vt:lpstr>
      <vt:lpstr>Wingdings</vt:lpstr>
      <vt:lpstr>NTG</vt:lpstr>
      <vt:lpstr>NextJS Sharing</vt:lpstr>
      <vt:lpstr>Bản trình bày PowerPoint</vt:lpstr>
      <vt:lpstr>Bản trình bày PowerPoint</vt:lpstr>
      <vt:lpstr>Purpose</vt:lpstr>
      <vt:lpstr>What is NextJS ?</vt:lpstr>
      <vt:lpstr>Showcase</vt:lpstr>
      <vt:lpstr>Bản trình bày PowerPoint</vt:lpstr>
      <vt:lpstr>Page Router</vt:lpstr>
      <vt:lpstr>App Router</vt:lpstr>
      <vt:lpstr>Bản trình bày PowerPoint</vt:lpstr>
      <vt:lpstr>Pre-rendering &amp; Hydration</vt:lpstr>
      <vt:lpstr>Pre-rendering &amp; Hydration</vt:lpstr>
      <vt:lpstr>Rendering</vt:lpstr>
      <vt:lpstr>Client-Side Rendering (CSR)</vt:lpstr>
      <vt:lpstr>Server-Side Rendering (SSR)</vt:lpstr>
      <vt:lpstr>Static Site Generation (SSG)</vt:lpstr>
      <vt:lpstr>SSG without external data</vt:lpstr>
      <vt:lpstr>SSG and page data content depends on external data </vt:lpstr>
      <vt:lpstr>SSG and page data path depends on external data </vt:lpstr>
      <vt:lpstr>Increment Mentail Rendering (Revalidate)</vt:lpstr>
      <vt:lpstr>Increment Mentail Rendering (Gerenated On-Demand)</vt:lpstr>
      <vt:lpstr>Per-page Basis</vt:lpstr>
      <vt:lpstr>Compare Between Rendering Types</vt:lpstr>
      <vt:lpstr>Bản trình bày PowerPoint</vt:lpstr>
      <vt:lpstr>Image Optimazation</vt:lpstr>
      <vt:lpstr>Font Optimization</vt:lpstr>
      <vt:lpstr>Head Component</vt:lpstr>
      <vt:lpstr>Bản trình bày PowerPoint</vt:lpstr>
      <vt:lpstr>useSWR</vt:lpstr>
      <vt:lpstr>NextJS with Proxy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VŨ TUẤN ANH</cp:lastModifiedBy>
  <cp:revision>84</cp:revision>
  <dcterms:created xsi:type="dcterms:W3CDTF">2023-03-03T06:28:41Z</dcterms:created>
  <dcterms:modified xsi:type="dcterms:W3CDTF">2023-07-04T10:36:51Z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</Properties>
</file>